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7"/>
  </p:notesMasterIdLst>
  <p:sldIdLst>
    <p:sldId id="433" r:id="rId2"/>
    <p:sldId id="348" r:id="rId3"/>
    <p:sldId id="447" r:id="rId4"/>
    <p:sldId id="263" r:id="rId5"/>
    <p:sldId id="451" r:id="rId6"/>
    <p:sldId id="257" r:id="rId7"/>
    <p:sldId id="445" r:id="rId8"/>
    <p:sldId id="294" r:id="rId9"/>
    <p:sldId id="452" r:id="rId10"/>
    <p:sldId id="265" r:id="rId11"/>
    <p:sldId id="435" r:id="rId12"/>
    <p:sldId id="436" r:id="rId13"/>
    <p:sldId id="439" r:id="rId14"/>
    <p:sldId id="434" r:id="rId15"/>
    <p:sldId id="437" r:id="rId16"/>
    <p:sldId id="448" r:id="rId17"/>
    <p:sldId id="438" r:id="rId18"/>
    <p:sldId id="440" r:id="rId19"/>
    <p:sldId id="443" r:id="rId20"/>
    <p:sldId id="444" r:id="rId21"/>
    <p:sldId id="358" r:id="rId22"/>
    <p:sldId id="352" r:id="rId23"/>
    <p:sldId id="357" r:id="rId24"/>
    <p:sldId id="356" r:id="rId25"/>
    <p:sldId id="310" r:id="rId26"/>
    <p:sldId id="309" r:id="rId27"/>
    <p:sldId id="354" r:id="rId28"/>
    <p:sldId id="355" r:id="rId29"/>
    <p:sldId id="337" r:id="rId30"/>
    <p:sldId id="359" r:id="rId31"/>
    <p:sldId id="360" r:id="rId32"/>
    <p:sldId id="362" r:id="rId33"/>
    <p:sldId id="403" r:id="rId34"/>
    <p:sldId id="401" r:id="rId35"/>
    <p:sldId id="402" r:id="rId36"/>
    <p:sldId id="361" r:id="rId37"/>
    <p:sldId id="363" r:id="rId38"/>
    <p:sldId id="364" r:id="rId39"/>
    <p:sldId id="365" r:id="rId40"/>
    <p:sldId id="368" r:id="rId41"/>
    <p:sldId id="366" r:id="rId42"/>
    <p:sldId id="325" r:id="rId43"/>
    <p:sldId id="373" r:id="rId44"/>
    <p:sldId id="446" r:id="rId45"/>
    <p:sldId id="426" r:id="rId46"/>
    <p:sldId id="427" r:id="rId47"/>
    <p:sldId id="370" r:id="rId48"/>
    <p:sldId id="386" r:id="rId49"/>
    <p:sldId id="397" r:id="rId50"/>
    <p:sldId id="398" r:id="rId51"/>
    <p:sldId id="387" r:id="rId52"/>
    <p:sldId id="388" r:id="rId53"/>
    <p:sldId id="389" r:id="rId54"/>
    <p:sldId id="428" r:id="rId55"/>
    <p:sldId id="400" r:id="rId56"/>
    <p:sldId id="390" r:id="rId57"/>
    <p:sldId id="449" r:id="rId58"/>
    <p:sldId id="391" r:id="rId59"/>
    <p:sldId id="450" r:id="rId60"/>
    <p:sldId id="392" r:id="rId61"/>
    <p:sldId id="393" r:id="rId62"/>
    <p:sldId id="399" r:id="rId63"/>
    <p:sldId id="394" r:id="rId64"/>
    <p:sldId id="395" r:id="rId65"/>
    <p:sldId id="396" r:id="rId66"/>
    <p:sldId id="329" r:id="rId67"/>
    <p:sldId id="405" r:id="rId68"/>
    <p:sldId id="406" r:id="rId69"/>
    <p:sldId id="407" r:id="rId70"/>
    <p:sldId id="408" r:id="rId71"/>
    <p:sldId id="409" r:id="rId72"/>
    <p:sldId id="410" r:id="rId73"/>
    <p:sldId id="411" r:id="rId74"/>
    <p:sldId id="412" r:id="rId75"/>
    <p:sldId id="413" r:id="rId76"/>
    <p:sldId id="429" r:id="rId77"/>
    <p:sldId id="430" r:id="rId78"/>
    <p:sldId id="431" r:id="rId79"/>
    <p:sldId id="414" r:id="rId80"/>
    <p:sldId id="415" r:id="rId81"/>
    <p:sldId id="421" r:id="rId82"/>
    <p:sldId id="422" r:id="rId83"/>
    <p:sldId id="423" r:id="rId84"/>
    <p:sldId id="424" r:id="rId85"/>
    <p:sldId id="425" r:id="rId8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2de60193a26110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8" autoAdjust="0"/>
    <p:restoredTop sz="94671" autoAdjust="0"/>
  </p:normalViewPr>
  <p:slideViewPr>
    <p:cSldViewPr snapToGrid="0">
      <p:cViewPr varScale="1">
        <p:scale>
          <a:sx n="47" d="100"/>
          <a:sy n="47" d="100"/>
        </p:scale>
        <p:origin x="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77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8T10:49:27.34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D7314-6855-433D-B6E4-FF4FDC68F8FA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96753-293E-450C-807E-607CA968B29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9260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hyperlink" Target="https://www.capterra.com/engineering-cad-software/" TargetMode="External"/><Relationship Id="rId4" Type="http://schemas.openxmlformats.org/officeDocument/2006/relationships/hyperlink" Target="https://www.3dnatives.com/en/top10-cad-software-180320194/#!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2.wmf"/><Relationship Id="rId4" Type="http://schemas.openxmlformats.org/officeDocument/2006/relationships/oleObject" Target="../embeddings/oleObject4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4.wmf"/><Relationship Id="rId4" Type="http://schemas.openxmlformats.org/officeDocument/2006/relationships/oleObject" Target="../embeddings/oleObject6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B1E9EF-86AC-43AD-B047-C67A09E06CB9}"/>
              </a:ext>
            </a:extLst>
          </p:cNvPr>
          <p:cNvSpPr txBox="1"/>
          <p:nvPr/>
        </p:nvSpPr>
        <p:spPr>
          <a:xfrm>
            <a:off x="508299" y="2828835"/>
            <a:ext cx="11392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b="1" dirty="0">
                <a:solidFill>
                  <a:srgbClr val="FF0000"/>
                </a:solidFill>
                <a:latin typeface="+mj-lt"/>
              </a:rPr>
              <a:t>AUTOCAD: INTRODUÇÃO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A0ABA0-D6CA-45D2-BA7A-B51ECE0E98D8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4FFE0-F9C7-480E-A9DA-B442233D6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07FA99-E9F0-4850-B62E-3FA42D0912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933762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340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03873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0109" y="5826845"/>
            <a:ext cx="11831782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b="1" dirty="0" err="1"/>
              <a:t>Quando</a:t>
            </a:r>
            <a:r>
              <a:rPr lang="en-GB" b="1" dirty="0"/>
              <a:t> o </a:t>
            </a:r>
            <a:r>
              <a:rPr lang="en-GB" b="1" dirty="0" err="1"/>
              <a:t>Autocad</a:t>
            </a:r>
            <a:r>
              <a:rPr lang="en-GB" b="1" dirty="0"/>
              <a:t> é </a:t>
            </a:r>
            <a:r>
              <a:rPr lang="en-GB" b="1" dirty="0" err="1"/>
              <a:t>iniciado</a:t>
            </a:r>
            <a:r>
              <a:rPr lang="en-GB" b="1" dirty="0"/>
              <a:t>, é </a:t>
            </a:r>
            <a:r>
              <a:rPr lang="en-GB" b="1" dirty="0" err="1"/>
              <a:t>aberta</a:t>
            </a:r>
            <a:r>
              <a:rPr lang="en-GB" b="1" dirty="0"/>
              <a:t> a </a:t>
            </a:r>
            <a:r>
              <a:rPr lang="en-GB" b="1" dirty="0" err="1"/>
              <a:t>página</a:t>
            </a:r>
            <a:r>
              <a:rPr lang="en-GB" b="1" dirty="0"/>
              <a:t> </a:t>
            </a:r>
            <a:r>
              <a:rPr lang="en-GB" b="1" u="sng" dirty="0"/>
              <a:t>Create</a:t>
            </a:r>
            <a:r>
              <a:rPr lang="en-GB" b="1" dirty="0"/>
              <a:t> do </a:t>
            </a:r>
            <a:r>
              <a:rPr lang="en-GB" b="1" dirty="0" err="1"/>
              <a:t>separador</a:t>
            </a:r>
            <a:r>
              <a:rPr lang="en-GB" b="1" dirty="0"/>
              <a:t> </a:t>
            </a:r>
            <a:r>
              <a:rPr lang="en-GB" b="1" u="sng" dirty="0"/>
              <a:t>New</a:t>
            </a:r>
            <a:r>
              <a:rPr lang="en-GB" b="1" dirty="0"/>
              <a:t>, que </a:t>
            </a:r>
            <a:r>
              <a:rPr lang="en-GB" b="1" dirty="0" err="1"/>
              <a:t>permite</a:t>
            </a:r>
            <a:r>
              <a:rPr lang="en-GB" b="1" dirty="0"/>
              <a:t> </a:t>
            </a:r>
            <a:r>
              <a:rPr lang="en-GB" b="1" dirty="0" err="1">
                <a:solidFill>
                  <a:srgbClr val="FF0000"/>
                </a:solidFill>
              </a:rPr>
              <a:t>iniciar</a:t>
            </a:r>
            <a:r>
              <a:rPr lang="en-GB" b="1" dirty="0"/>
              <a:t> um novo </a:t>
            </a:r>
            <a:r>
              <a:rPr lang="en-GB" b="1" dirty="0" err="1"/>
              <a:t>desenho</a:t>
            </a:r>
            <a:r>
              <a:rPr lang="en-GB" b="1" dirty="0"/>
              <a:t> </a:t>
            </a:r>
            <a:r>
              <a:rPr lang="en-GB" b="1" dirty="0" err="1"/>
              <a:t>ou</a:t>
            </a:r>
            <a:r>
              <a:rPr lang="en-GB" b="1" dirty="0"/>
              <a:t> </a:t>
            </a:r>
            <a:r>
              <a:rPr lang="en-GB" b="1" dirty="0" err="1">
                <a:solidFill>
                  <a:srgbClr val="FF0000"/>
                </a:solidFill>
              </a:rPr>
              <a:t>abrir</a:t>
            </a:r>
            <a:r>
              <a:rPr lang="en-GB" b="1" dirty="0"/>
              <a:t> </a:t>
            </a:r>
            <a:r>
              <a:rPr lang="en-GB" b="1" dirty="0" err="1"/>
              <a:t>desenhos</a:t>
            </a:r>
            <a:r>
              <a:rPr lang="en-GB" b="1" dirty="0"/>
              <a:t> </a:t>
            </a:r>
            <a:r>
              <a:rPr lang="en-GB" b="1" dirty="0" err="1"/>
              <a:t>já</a:t>
            </a:r>
            <a:r>
              <a:rPr lang="en-GB" b="1" dirty="0"/>
              <a:t> </a:t>
            </a:r>
            <a:r>
              <a:rPr lang="en-GB" b="1" dirty="0" err="1"/>
              <a:t>existentes</a:t>
            </a:r>
            <a:r>
              <a:rPr lang="en-GB" b="1" dirty="0"/>
              <a:t>, </a:t>
            </a:r>
            <a:r>
              <a:rPr lang="en-GB" b="1" dirty="0" err="1"/>
              <a:t>apresentando</a:t>
            </a:r>
            <a:r>
              <a:rPr lang="en-GB" b="1" dirty="0"/>
              <a:t> a </a:t>
            </a:r>
            <a:r>
              <a:rPr lang="en-GB" b="1" dirty="0" err="1"/>
              <a:t>lista</a:t>
            </a:r>
            <a:r>
              <a:rPr lang="en-GB" b="1" dirty="0"/>
              <a:t> dos </a:t>
            </a:r>
            <a:r>
              <a:rPr lang="en-GB" b="1" dirty="0" err="1"/>
              <a:t>desenhos</a:t>
            </a:r>
            <a:r>
              <a:rPr lang="en-GB" b="1" dirty="0"/>
              <a:t> </a:t>
            </a:r>
            <a:r>
              <a:rPr lang="en-GB" b="1" dirty="0" err="1"/>
              <a:t>recentemente</a:t>
            </a:r>
            <a:r>
              <a:rPr lang="en-GB" b="1" dirty="0"/>
              <a:t> </a:t>
            </a:r>
            <a:r>
              <a:rPr lang="en-GB" b="1" dirty="0" err="1"/>
              <a:t>abertos</a:t>
            </a:r>
            <a:r>
              <a:rPr lang="en-GB" b="1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195" y="1145641"/>
            <a:ext cx="7862233" cy="468120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492513-9126-4FC4-8A5C-69139A1FF4E4}"/>
              </a:ext>
            </a:extLst>
          </p:cNvPr>
          <p:cNvCxnSpPr>
            <a:cxnSpLocks/>
          </p:cNvCxnSpPr>
          <p:nvPr/>
        </p:nvCxnSpPr>
        <p:spPr>
          <a:xfrm flipH="1" flipV="1">
            <a:off x="3810000" y="3796146"/>
            <a:ext cx="1648692" cy="554182"/>
          </a:xfrm>
          <a:prstGeom prst="straightConnector1">
            <a:avLst/>
          </a:prstGeom>
          <a:ln w="142875">
            <a:solidFill>
              <a:srgbClr val="FFFF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21C2486-9C38-405E-83F2-343A784CE3D6}"/>
              </a:ext>
            </a:extLst>
          </p:cNvPr>
          <p:cNvSpPr/>
          <p:nvPr/>
        </p:nvSpPr>
        <p:spPr>
          <a:xfrm>
            <a:off x="2867891" y="3560618"/>
            <a:ext cx="762000" cy="415637"/>
          </a:xfrm>
          <a:prstGeom prst="ellipse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17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8B191-CC62-41EE-962E-867FA4F0CDE9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5AEAF-7862-4B50-BA3F-D35BB3209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D7B9FD-56C8-40F0-A0C9-9B0220BEF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757590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DC0057-8EC7-44F9-BED4-331FB09E63AD}"/>
              </a:ext>
            </a:extLst>
          </p:cNvPr>
          <p:cNvSpPr txBox="1"/>
          <p:nvPr/>
        </p:nvSpPr>
        <p:spPr>
          <a:xfrm>
            <a:off x="926034" y="1314748"/>
            <a:ext cx="10127672" cy="445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b="1" dirty="0"/>
              <a:t>Se </a:t>
            </a:r>
            <a:r>
              <a:rPr lang="en-GB" sz="2400" b="1" dirty="0" err="1"/>
              <a:t>se</a:t>
            </a:r>
            <a:r>
              <a:rPr lang="en-GB" sz="2400" b="1" dirty="0"/>
              <a:t> </a:t>
            </a:r>
            <a:r>
              <a:rPr lang="en-GB" sz="2400" b="1" dirty="0" err="1"/>
              <a:t>optar</a:t>
            </a:r>
            <a:r>
              <a:rPr lang="en-GB" sz="2400" b="1" dirty="0"/>
              <a:t> por </a:t>
            </a:r>
            <a:r>
              <a:rPr lang="en-GB" sz="2400" b="1" dirty="0" err="1">
                <a:solidFill>
                  <a:srgbClr val="FF0000"/>
                </a:solidFill>
              </a:rPr>
              <a:t>iniciar</a:t>
            </a:r>
            <a:r>
              <a:rPr lang="en-GB" sz="2400" b="1" dirty="0">
                <a:solidFill>
                  <a:srgbClr val="FF0000"/>
                </a:solidFill>
              </a:rPr>
              <a:t> um novo </a:t>
            </a:r>
            <a:r>
              <a:rPr lang="en-GB" sz="2400" b="1" dirty="0" err="1">
                <a:solidFill>
                  <a:srgbClr val="FF0000"/>
                </a:solidFill>
              </a:rPr>
              <a:t>desenho</a:t>
            </a:r>
            <a:r>
              <a:rPr lang="en-GB" sz="2400" b="1" dirty="0"/>
              <a:t>, é </a:t>
            </a:r>
            <a:r>
              <a:rPr lang="en-GB" sz="2400" b="1" dirty="0" err="1"/>
              <a:t>apresentado</a:t>
            </a:r>
            <a:r>
              <a:rPr lang="en-GB" sz="2400" b="1" dirty="0"/>
              <a:t> um </a:t>
            </a:r>
            <a:r>
              <a:rPr lang="en-GB" sz="2400" b="1" dirty="0" err="1"/>
              <a:t>desenho</a:t>
            </a:r>
            <a:r>
              <a:rPr lang="en-GB" sz="2400" b="1" dirty="0"/>
              <a:t> </a:t>
            </a:r>
            <a:r>
              <a:rPr lang="en-GB" sz="2400" b="1" dirty="0" err="1"/>
              <a:t>em</a:t>
            </a:r>
            <a:r>
              <a:rPr lang="en-GB" sz="2400" b="1" dirty="0"/>
              <a:t> </a:t>
            </a:r>
            <a:r>
              <a:rPr lang="en-GB" sz="2400" b="1" dirty="0" err="1"/>
              <a:t>branco</a:t>
            </a:r>
            <a:r>
              <a:rPr lang="en-GB" sz="2400" b="1" dirty="0"/>
              <a:t> (</a:t>
            </a:r>
            <a:r>
              <a:rPr lang="en-GB" sz="2400" b="1" dirty="0">
                <a:solidFill>
                  <a:srgbClr val="FFC000"/>
                </a:solidFill>
              </a:rPr>
              <a:t>.</a:t>
            </a:r>
            <a:r>
              <a:rPr lang="en-GB" sz="2400" b="1" dirty="0" err="1">
                <a:solidFill>
                  <a:srgbClr val="FFC000"/>
                </a:solidFill>
              </a:rPr>
              <a:t>dwg</a:t>
            </a:r>
            <a:r>
              <a:rPr lang="en-GB" sz="2400" b="1" dirty="0"/>
              <a:t>), </a:t>
            </a:r>
            <a:r>
              <a:rPr lang="en-GB" sz="2400" b="1" dirty="0" err="1"/>
              <a:t>embora</a:t>
            </a:r>
            <a:r>
              <a:rPr lang="en-GB" sz="2400" b="1" dirty="0"/>
              <a:t> </a:t>
            </a:r>
            <a:r>
              <a:rPr lang="en-GB" sz="2400" b="1" dirty="0" err="1"/>
              <a:t>este</a:t>
            </a:r>
            <a:r>
              <a:rPr lang="en-GB" sz="2400" b="1" dirty="0"/>
              <a:t> </a:t>
            </a:r>
            <a:r>
              <a:rPr lang="en-GB" sz="2400" b="1" dirty="0" err="1"/>
              <a:t>só</a:t>
            </a:r>
            <a:r>
              <a:rPr lang="en-GB" sz="2400" b="1" dirty="0"/>
              <a:t> </a:t>
            </a:r>
            <a:r>
              <a:rPr lang="en-GB" sz="2400" b="1" dirty="0" err="1"/>
              <a:t>seja</a:t>
            </a:r>
            <a:r>
              <a:rPr lang="en-GB" sz="2400" b="1" dirty="0"/>
              <a:t> </a:t>
            </a:r>
            <a:r>
              <a:rPr lang="en-GB" sz="2400" b="1" dirty="0" err="1"/>
              <a:t>definitivamente</a:t>
            </a:r>
            <a:r>
              <a:rPr lang="en-GB" sz="2400" b="1" dirty="0"/>
              <a:t> </a:t>
            </a:r>
            <a:r>
              <a:rPr lang="en-GB" sz="2400" b="1" dirty="0" err="1"/>
              <a:t>criado</a:t>
            </a:r>
            <a:r>
              <a:rPr lang="en-GB" sz="2400" b="1" dirty="0"/>
              <a:t> </a:t>
            </a:r>
            <a:r>
              <a:rPr lang="en-GB" sz="2400" b="1" dirty="0" err="1"/>
              <a:t>quando</a:t>
            </a:r>
            <a:r>
              <a:rPr lang="en-GB" sz="2400" b="1" dirty="0"/>
              <a:t> se </a:t>
            </a:r>
            <a:r>
              <a:rPr lang="en-GB" sz="2400" b="1" dirty="0" err="1"/>
              <a:t>efectuar</a:t>
            </a:r>
            <a:r>
              <a:rPr lang="en-GB" sz="2400" b="1" dirty="0"/>
              <a:t> a </a:t>
            </a:r>
            <a:r>
              <a:rPr lang="en-GB" sz="2400" b="1" dirty="0" err="1"/>
              <a:t>primeira</a:t>
            </a:r>
            <a:r>
              <a:rPr lang="en-GB" sz="2400" b="1" dirty="0"/>
              <a:t> </a:t>
            </a:r>
            <a:r>
              <a:rPr lang="en-GB" sz="2400" b="1" dirty="0" err="1"/>
              <a:t>gravação</a:t>
            </a:r>
            <a:r>
              <a:rPr lang="en-GB" sz="2400" b="1" dirty="0"/>
              <a:t>, com a </a:t>
            </a:r>
            <a:r>
              <a:rPr lang="en-GB" sz="2400" b="1" dirty="0" err="1"/>
              <a:t>atribuição</a:t>
            </a:r>
            <a:r>
              <a:rPr lang="en-GB" sz="2400" b="1" dirty="0"/>
              <a:t> de um </a:t>
            </a:r>
            <a:r>
              <a:rPr lang="en-GB" sz="2400" b="1" dirty="0" err="1"/>
              <a:t>nome</a:t>
            </a:r>
            <a:r>
              <a:rPr lang="en-GB" sz="2400" b="1" dirty="0"/>
              <a:t> </a:t>
            </a:r>
            <a:r>
              <a:rPr lang="en-GB" sz="2400" b="1" dirty="0" err="1"/>
              <a:t>ao</a:t>
            </a:r>
            <a:r>
              <a:rPr lang="en-GB" sz="2400" b="1" dirty="0"/>
              <a:t> </a:t>
            </a:r>
            <a:r>
              <a:rPr lang="en-GB" sz="2400" b="1" dirty="0" err="1"/>
              <a:t>ficheiro</a:t>
            </a:r>
            <a:r>
              <a:rPr lang="en-GB" sz="2400" b="1" dirty="0"/>
              <a:t> </a:t>
            </a:r>
            <a:r>
              <a:rPr lang="en-GB" sz="2400" b="1" dirty="0" err="1"/>
              <a:t>respectivo</a:t>
            </a:r>
            <a:r>
              <a:rPr lang="en-GB" sz="2400" b="1" dirty="0"/>
              <a:t>. </a:t>
            </a:r>
          </a:p>
          <a:p>
            <a:pPr algn="just">
              <a:lnSpc>
                <a:spcPct val="150000"/>
              </a:lnSpc>
            </a:pPr>
            <a:endParaRPr lang="en-GB" sz="2400" b="1" dirty="0"/>
          </a:p>
          <a:p>
            <a:pPr algn="just">
              <a:lnSpc>
                <a:spcPct val="150000"/>
              </a:lnSpc>
            </a:pPr>
            <a:r>
              <a:rPr lang="en-GB" sz="2400" b="1" dirty="0"/>
              <a:t>Se se </a:t>
            </a:r>
            <a:r>
              <a:rPr lang="en-GB" sz="2400" b="1" dirty="0" err="1"/>
              <a:t>optar</a:t>
            </a:r>
            <a:r>
              <a:rPr lang="en-GB" sz="2400" b="1" dirty="0"/>
              <a:t> por </a:t>
            </a:r>
            <a:r>
              <a:rPr lang="en-GB" sz="2400" b="1" dirty="0" err="1">
                <a:solidFill>
                  <a:srgbClr val="FF0000"/>
                </a:solidFill>
              </a:rPr>
              <a:t>abrir</a:t>
            </a:r>
            <a:r>
              <a:rPr lang="en-GB" sz="2400" b="1" dirty="0">
                <a:solidFill>
                  <a:srgbClr val="FF0000"/>
                </a:solidFill>
              </a:rPr>
              <a:t> um </a:t>
            </a:r>
            <a:r>
              <a:rPr lang="en-GB" sz="2400" b="1" dirty="0" err="1">
                <a:solidFill>
                  <a:srgbClr val="FF0000"/>
                </a:solidFill>
              </a:rPr>
              <a:t>desenho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existente</a:t>
            </a:r>
            <a:r>
              <a:rPr lang="en-GB" sz="2400" b="1" dirty="0"/>
              <a:t>, </a:t>
            </a:r>
            <a:r>
              <a:rPr lang="en-GB" sz="2400" b="1" dirty="0" err="1"/>
              <a:t>este</a:t>
            </a:r>
            <a:r>
              <a:rPr lang="en-GB" sz="2400" b="1" dirty="0"/>
              <a:t> </a:t>
            </a:r>
            <a:r>
              <a:rPr lang="en-GB" sz="2400" b="1" dirty="0" err="1"/>
              <a:t>desenho</a:t>
            </a:r>
            <a:r>
              <a:rPr lang="en-GB" sz="2400" b="1" dirty="0"/>
              <a:t> </a:t>
            </a:r>
            <a:r>
              <a:rPr lang="en-GB" sz="2400" b="1" dirty="0" err="1"/>
              <a:t>em</a:t>
            </a:r>
            <a:r>
              <a:rPr lang="en-GB" sz="2400" b="1" dirty="0"/>
              <a:t> </a:t>
            </a:r>
            <a:r>
              <a:rPr lang="en-GB" sz="2400" b="1" dirty="0" err="1"/>
              <a:t>branco</a:t>
            </a:r>
            <a:r>
              <a:rPr lang="en-GB" sz="2400" b="1" dirty="0"/>
              <a:t> é </a:t>
            </a:r>
            <a:r>
              <a:rPr lang="en-GB" sz="2400" b="1" dirty="0" err="1"/>
              <a:t>fechado</a:t>
            </a:r>
            <a:r>
              <a:rPr lang="en-GB" sz="2400" b="1" dirty="0"/>
              <a:t>, </a:t>
            </a:r>
            <a:r>
              <a:rPr lang="en-GB" sz="2400" b="1" dirty="0" err="1"/>
              <a:t>sendo</a:t>
            </a:r>
            <a:r>
              <a:rPr lang="en-GB" sz="2400" b="1" dirty="0"/>
              <a:t> </a:t>
            </a:r>
            <a:r>
              <a:rPr lang="en-GB" sz="2400" b="1" dirty="0" err="1"/>
              <a:t>aberto</a:t>
            </a:r>
            <a:r>
              <a:rPr lang="en-GB" sz="2400" b="1" dirty="0"/>
              <a:t> o </a:t>
            </a:r>
            <a:r>
              <a:rPr lang="en-GB" sz="2400" b="1" dirty="0" err="1"/>
              <a:t>desenho</a:t>
            </a:r>
            <a:r>
              <a:rPr lang="en-GB" sz="2400" b="1" dirty="0"/>
              <a:t> </a:t>
            </a:r>
            <a:r>
              <a:rPr lang="en-GB" sz="2400" b="1" dirty="0" err="1"/>
              <a:t>pretendido</a:t>
            </a:r>
            <a:r>
              <a:rPr lang="en-GB" sz="2400" b="1" dirty="0"/>
              <a:t> (</a:t>
            </a:r>
            <a:r>
              <a:rPr lang="en-GB" sz="2400" b="1" dirty="0" err="1"/>
              <a:t>desenho</a:t>
            </a:r>
            <a:r>
              <a:rPr lang="en-GB" sz="2400" b="1" dirty="0"/>
              <a:t> </a:t>
            </a:r>
            <a:r>
              <a:rPr lang="en-GB" sz="2400" b="1" dirty="0" err="1"/>
              <a:t>activo</a:t>
            </a:r>
            <a:r>
              <a:rPr lang="en-GB" sz="24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60698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2328A5-E6BB-49FD-A631-239099603A2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A46134-2B56-4E24-9250-CBA82EF51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484E889-9CB0-4F54-9C0E-B4C6F97FD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525806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5941AA1-0FBA-4E6E-8796-EB3A24C3E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95" y="1478352"/>
            <a:ext cx="6508887" cy="3457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8C35E-79A5-4A07-AECD-86C108DEB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125" y="1478352"/>
            <a:ext cx="4293179" cy="3358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D2105D-BC06-418C-B31E-D3EA4709102B}"/>
              </a:ext>
            </a:extLst>
          </p:cNvPr>
          <p:cNvSpPr txBox="1"/>
          <p:nvPr/>
        </p:nvSpPr>
        <p:spPr>
          <a:xfrm>
            <a:off x="293694" y="4935453"/>
            <a:ext cx="11604609" cy="112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b="1" dirty="0"/>
              <a:t>Para </a:t>
            </a:r>
            <a:r>
              <a:rPr lang="en-GB" sz="2400" b="1" dirty="0" err="1"/>
              <a:t>guardar</a:t>
            </a:r>
            <a:r>
              <a:rPr lang="en-GB" sz="2400" b="1" dirty="0"/>
              <a:t> um </a:t>
            </a:r>
            <a:r>
              <a:rPr lang="en-GB" sz="2400" b="1" dirty="0" err="1"/>
              <a:t>desenho</a:t>
            </a:r>
            <a:r>
              <a:rPr lang="en-GB" sz="2400" b="1" dirty="0"/>
              <a:t>, </a:t>
            </a:r>
            <a:r>
              <a:rPr lang="en-GB" sz="2400" b="1" dirty="0" err="1"/>
              <a:t>seleccionar</a:t>
            </a:r>
            <a:r>
              <a:rPr lang="en-GB" sz="2400" b="1" dirty="0"/>
              <a:t> </a:t>
            </a:r>
            <a:r>
              <a:rPr lang="en-GB" sz="2400" b="1" dirty="0">
                <a:solidFill>
                  <a:srgbClr val="FFC000"/>
                </a:solidFill>
              </a:rPr>
              <a:t>Save</a:t>
            </a:r>
            <a:r>
              <a:rPr lang="en-GB" sz="2400" b="1" dirty="0"/>
              <a:t> </a:t>
            </a:r>
            <a:r>
              <a:rPr lang="en-GB" sz="2400" b="1" dirty="0" err="1"/>
              <a:t>ou</a:t>
            </a:r>
            <a:r>
              <a:rPr lang="en-GB" sz="2400" b="1" dirty="0"/>
              <a:t> </a:t>
            </a:r>
            <a:r>
              <a:rPr lang="en-GB" sz="2400" b="1" dirty="0">
                <a:solidFill>
                  <a:srgbClr val="FFC000"/>
                </a:solidFill>
              </a:rPr>
              <a:t>Save as</a:t>
            </a:r>
            <a:r>
              <a:rPr lang="en-GB" sz="2400" b="1" dirty="0"/>
              <a:t> e, </a:t>
            </a:r>
            <a:r>
              <a:rPr lang="en-GB" sz="2400" b="1" dirty="0" err="1"/>
              <a:t>conforme</a:t>
            </a:r>
            <a:r>
              <a:rPr lang="en-GB" sz="2400" b="1" dirty="0"/>
              <a:t> o </a:t>
            </a:r>
            <a:r>
              <a:rPr lang="en-GB" sz="2400" b="1" dirty="0" err="1"/>
              <a:t>caso</a:t>
            </a:r>
            <a:r>
              <a:rPr lang="en-GB" sz="2400" b="1" dirty="0"/>
              <a:t>, </a:t>
            </a:r>
            <a:r>
              <a:rPr lang="en-GB" sz="2400" b="1" dirty="0" err="1"/>
              <a:t>indicar</a:t>
            </a:r>
            <a:r>
              <a:rPr lang="en-GB" sz="2400" b="1" dirty="0"/>
              <a:t> o </a:t>
            </a:r>
            <a:r>
              <a:rPr lang="en-GB" sz="2400" b="1" dirty="0" err="1"/>
              <a:t>nome</a:t>
            </a:r>
            <a:r>
              <a:rPr lang="en-GB" sz="2400" b="1" dirty="0"/>
              <a:t> </a:t>
            </a:r>
            <a:r>
              <a:rPr lang="en-GB" sz="2400" b="1" dirty="0" err="1"/>
              <a:t>pretendido</a:t>
            </a:r>
            <a:r>
              <a:rPr lang="en-GB" sz="2400" b="1" dirty="0"/>
              <a:t> e o local </a:t>
            </a:r>
            <a:r>
              <a:rPr lang="en-GB" sz="2400" b="1" dirty="0" err="1"/>
              <a:t>onde</a:t>
            </a:r>
            <a:r>
              <a:rPr lang="en-GB" sz="2400" b="1" dirty="0"/>
              <a:t> o </a:t>
            </a:r>
            <a:r>
              <a:rPr lang="en-GB" sz="2400" b="1" dirty="0" err="1"/>
              <a:t>desenho</a:t>
            </a:r>
            <a:r>
              <a:rPr lang="en-GB" sz="2400" b="1" dirty="0"/>
              <a:t> </a:t>
            </a:r>
            <a:r>
              <a:rPr lang="en-GB" sz="2400" b="1" dirty="0" err="1"/>
              <a:t>vai</a:t>
            </a:r>
            <a:r>
              <a:rPr lang="en-GB" sz="2400" b="1" dirty="0"/>
              <a:t> ser </a:t>
            </a:r>
            <a:r>
              <a:rPr lang="en-GB" sz="2400" b="1" dirty="0" err="1"/>
              <a:t>guardado</a:t>
            </a:r>
            <a:r>
              <a:rPr lang="en-GB" sz="2400" b="1" dirty="0"/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476B13-E5EB-498A-988A-245ED8AAB54A}"/>
              </a:ext>
            </a:extLst>
          </p:cNvPr>
          <p:cNvCxnSpPr>
            <a:cxnSpLocks/>
          </p:cNvCxnSpPr>
          <p:nvPr/>
        </p:nvCxnSpPr>
        <p:spPr>
          <a:xfrm flipH="1">
            <a:off x="9550823" y="3775348"/>
            <a:ext cx="401782" cy="609600"/>
          </a:xfrm>
          <a:prstGeom prst="straightConnector1">
            <a:avLst/>
          </a:prstGeom>
          <a:ln w="1619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246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8D3112-6056-4A94-B578-C080AC0324D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EAD885-A3D5-42CE-AB74-DED7E4B7B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1CB1C6-A6BF-4E47-BB02-34EE4128F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008368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ECD6E08-ADAE-4477-9434-F2E623A82194}"/>
              </a:ext>
            </a:extLst>
          </p:cNvPr>
          <p:cNvSpPr txBox="1"/>
          <p:nvPr/>
        </p:nvSpPr>
        <p:spPr>
          <a:xfrm>
            <a:off x="293695" y="1215110"/>
            <a:ext cx="11604609" cy="445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b="1" dirty="0" err="1"/>
              <a:t>Quando</a:t>
            </a:r>
            <a:r>
              <a:rPr lang="en-GB" sz="2400" b="1" dirty="0"/>
              <a:t> se </a:t>
            </a:r>
            <a:r>
              <a:rPr lang="en-GB" sz="2400" b="1" dirty="0" err="1"/>
              <a:t>efectua</a:t>
            </a:r>
            <a:r>
              <a:rPr lang="en-GB" sz="2400" b="1" dirty="0"/>
              <a:t> a </a:t>
            </a:r>
            <a:r>
              <a:rPr lang="en-GB" sz="2400" b="1" dirty="0" err="1"/>
              <a:t>gravação</a:t>
            </a:r>
            <a:r>
              <a:rPr lang="en-GB" sz="2400" b="1" dirty="0"/>
              <a:t> de um </a:t>
            </a:r>
            <a:r>
              <a:rPr lang="en-GB" sz="2400" b="1" dirty="0" err="1"/>
              <a:t>desenho</a:t>
            </a:r>
            <a:r>
              <a:rPr lang="en-GB" sz="2400" b="1" dirty="0"/>
              <a:t> (Save, Save As), o </a:t>
            </a:r>
            <a:r>
              <a:rPr lang="en-GB" sz="2400" b="1" dirty="0" err="1"/>
              <a:t>ficheiro</a:t>
            </a:r>
            <a:r>
              <a:rPr lang="en-GB" sz="2400" b="1" dirty="0"/>
              <a:t> com o </a:t>
            </a:r>
            <a:r>
              <a:rPr lang="en-GB" sz="2400" b="1" dirty="0" err="1"/>
              <a:t>conteúdo</a:t>
            </a:r>
            <a:r>
              <a:rPr lang="en-GB" sz="2400" b="1" dirty="0"/>
              <a:t> </a:t>
            </a:r>
            <a:r>
              <a:rPr lang="en-GB" sz="2400" b="1" dirty="0" err="1"/>
              <a:t>correspondente</a:t>
            </a:r>
            <a:r>
              <a:rPr lang="en-GB" sz="2400" b="1" dirty="0"/>
              <a:t> à </a:t>
            </a:r>
            <a:r>
              <a:rPr lang="en-GB" sz="2400" b="1" dirty="0" err="1"/>
              <a:t>altura</a:t>
            </a:r>
            <a:r>
              <a:rPr lang="en-GB" sz="2400" b="1" dirty="0"/>
              <a:t> </a:t>
            </a:r>
            <a:r>
              <a:rPr lang="en-GB" sz="2400" b="1" dirty="0" err="1"/>
              <a:t>em</a:t>
            </a:r>
            <a:r>
              <a:rPr lang="en-GB" sz="2400" b="1" dirty="0"/>
              <a:t> que </a:t>
            </a:r>
            <a:r>
              <a:rPr lang="en-GB" sz="2400" b="1" dirty="0" err="1"/>
              <a:t>esse</a:t>
            </a:r>
            <a:r>
              <a:rPr lang="en-GB" sz="2400" b="1" dirty="0"/>
              <a:t> </a:t>
            </a:r>
            <a:r>
              <a:rPr lang="en-GB" sz="2400" b="1" dirty="0" err="1"/>
              <a:t>ficheiro</a:t>
            </a:r>
            <a:r>
              <a:rPr lang="en-GB" sz="2400" b="1" dirty="0"/>
              <a:t> </a:t>
            </a:r>
            <a:r>
              <a:rPr lang="en-GB" sz="2400" b="1" dirty="0" err="1"/>
              <a:t>foi</a:t>
            </a:r>
            <a:r>
              <a:rPr lang="en-GB" sz="2400" b="1" dirty="0"/>
              <a:t> </a:t>
            </a:r>
            <a:r>
              <a:rPr lang="en-GB" sz="2400" b="1" dirty="0" err="1"/>
              <a:t>aberto</a:t>
            </a:r>
            <a:r>
              <a:rPr lang="en-GB" sz="2400" b="1" dirty="0"/>
              <a:t> é </a:t>
            </a:r>
            <a:r>
              <a:rPr lang="en-GB" sz="2400" b="1" dirty="0" err="1"/>
              <a:t>guardado</a:t>
            </a:r>
            <a:r>
              <a:rPr lang="en-GB" sz="2400" b="1" dirty="0"/>
              <a:t> com </a:t>
            </a:r>
            <a:r>
              <a:rPr lang="en-GB" sz="2400" b="1" dirty="0" err="1"/>
              <a:t>extensão</a:t>
            </a:r>
            <a:r>
              <a:rPr lang="en-GB" sz="2400" b="1" dirty="0"/>
              <a:t> </a:t>
            </a:r>
            <a:r>
              <a:rPr lang="en-GB" sz="2400" b="1" dirty="0">
                <a:solidFill>
                  <a:srgbClr val="FFFF00"/>
                </a:solidFill>
              </a:rPr>
              <a:t>.</a:t>
            </a:r>
            <a:r>
              <a:rPr lang="en-GB" sz="2400" b="1" dirty="0" err="1">
                <a:solidFill>
                  <a:srgbClr val="FFFF00"/>
                </a:solidFill>
              </a:rPr>
              <a:t>bak</a:t>
            </a:r>
            <a:r>
              <a:rPr lang="en-GB" sz="2400" b="1" dirty="0"/>
              <a:t>, </a:t>
            </a:r>
            <a:r>
              <a:rPr lang="en-GB" sz="2400" b="1" dirty="0" err="1"/>
              <a:t>permitindo</a:t>
            </a:r>
            <a:r>
              <a:rPr lang="en-GB" sz="2400" b="1" dirty="0"/>
              <a:t> </a:t>
            </a:r>
            <a:r>
              <a:rPr lang="en-GB" sz="2400" b="1" dirty="0" err="1"/>
              <a:t>desta</a:t>
            </a:r>
            <a:r>
              <a:rPr lang="en-GB" sz="2400" b="1" dirty="0"/>
              <a:t> forma que, </a:t>
            </a:r>
            <a:r>
              <a:rPr lang="en-GB" sz="2400" b="1" dirty="0" err="1"/>
              <a:t>seja</a:t>
            </a:r>
            <a:r>
              <a:rPr lang="en-GB" sz="2400" b="1" dirty="0"/>
              <a:t> </a:t>
            </a:r>
            <a:r>
              <a:rPr lang="en-GB" sz="2400" b="1" dirty="0" err="1"/>
              <a:t>porque</a:t>
            </a:r>
            <a:r>
              <a:rPr lang="en-GB" sz="2400" b="1" dirty="0"/>
              <a:t> </a:t>
            </a:r>
            <a:r>
              <a:rPr lang="en-GB" sz="2400" b="1" dirty="0" err="1"/>
              <a:t>entretanto</a:t>
            </a:r>
            <a:r>
              <a:rPr lang="en-GB" sz="2400" b="1" dirty="0"/>
              <a:t> o </a:t>
            </a:r>
            <a:r>
              <a:rPr lang="en-GB" sz="2400" b="1" dirty="0" err="1"/>
              <a:t>ficheiro</a:t>
            </a:r>
            <a:r>
              <a:rPr lang="en-GB" sz="2400" b="1" dirty="0"/>
              <a:t> </a:t>
            </a:r>
            <a:r>
              <a:rPr lang="en-GB" sz="2400" b="1" dirty="0" err="1"/>
              <a:t>activo</a:t>
            </a:r>
            <a:r>
              <a:rPr lang="en-GB" sz="2400" b="1" dirty="0"/>
              <a:t> </a:t>
            </a:r>
            <a:r>
              <a:rPr lang="en-GB" sz="2400" b="1" dirty="0" err="1"/>
              <a:t>foi</a:t>
            </a:r>
            <a:r>
              <a:rPr lang="en-GB" sz="2400" b="1" dirty="0"/>
              <a:t> </a:t>
            </a:r>
            <a:r>
              <a:rPr lang="en-GB" sz="2400" b="1" dirty="0" err="1"/>
              <a:t>corrompido</a:t>
            </a:r>
            <a:r>
              <a:rPr lang="en-GB" sz="2400" b="1" dirty="0"/>
              <a:t>, </a:t>
            </a:r>
            <a:r>
              <a:rPr lang="en-GB" sz="2400" b="1" dirty="0" err="1"/>
              <a:t>seja</a:t>
            </a:r>
            <a:r>
              <a:rPr lang="en-GB" sz="2400" b="1" dirty="0"/>
              <a:t> </a:t>
            </a:r>
            <a:r>
              <a:rPr lang="en-GB" sz="2400" b="1" dirty="0" err="1"/>
              <a:t>porque</a:t>
            </a:r>
            <a:r>
              <a:rPr lang="en-GB" sz="2400" b="1" dirty="0"/>
              <a:t> a </a:t>
            </a:r>
            <a:r>
              <a:rPr lang="en-GB" sz="2400" b="1" dirty="0" err="1"/>
              <a:t>informação</a:t>
            </a:r>
            <a:r>
              <a:rPr lang="en-GB" sz="2400" b="1" dirty="0"/>
              <a:t> que </a:t>
            </a:r>
            <a:r>
              <a:rPr lang="en-GB" sz="2400" b="1" dirty="0" err="1"/>
              <a:t>foi</a:t>
            </a:r>
            <a:r>
              <a:rPr lang="en-GB" sz="2400" b="1" dirty="0"/>
              <a:t> </a:t>
            </a:r>
            <a:r>
              <a:rPr lang="en-GB" sz="2400" b="1" dirty="0" err="1"/>
              <a:t>acrescentada</a:t>
            </a:r>
            <a:r>
              <a:rPr lang="en-GB" sz="2400" b="1" dirty="0"/>
              <a:t> </a:t>
            </a:r>
            <a:r>
              <a:rPr lang="en-GB" sz="2400" b="1" dirty="0" err="1"/>
              <a:t>não</a:t>
            </a:r>
            <a:r>
              <a:rPr lang="en-GB" sz="2400" b="1" dirty="0"/>
              <a:t> </a:t>
            </a:r>
            <a:r>
              <a:rPr lang="en-GB" sz="2400" b="1" dirty="0" err="1"/>
              <a:t>tem</a:t>
            </a:r>
            <a:r>
              <a:rPr lang="en-GB" sz="2400" b="1" dirty="0"/>
              <a:t> interesse, se </a:t>
            </a:r>
            <a:r>
              <a:rPr lang="en-GB" sz="2400" b="1" dirty="0" err="1"/>
              <a:t>consiga</a:t>
            </a:r>
            <a:r>
              <a:rPr lang="en-GB" sz="2400" b="1" dirty="0"/>
              <a:t> </a:t>
            </a:r>
            <a:r>
              <a:rPr lang="en-GB" sz="2400" b="1" dirty="0" err="1"/>
              <a:t>recuperar</a:t>
            </a:r>
            <a:r>
              <a:rPr lang="en-GB" sz="2400" b="1" dirty="0"/>
              <a:t> </a:t>
            </a:r>
            <a:r>
              <a:rPr lang="en-GB" sz="2400" b="1" dirty="0" err="1"/>
              <a:t>parte</a:t>
            </a:r>
            <a:r>
              <a:rPr lang="en-GB" sz="2400" b="1" dirty="0"/>
              <a:t> do </a:t>
            </a:r>
            <a:r>
              <a:rPr lang="en-GB" sz="2400" b="1" dirty="0" err="1"/>
              <a:t>conteúdo</a:t>
            </a:r>
            <a:r>
              <a:rPr lang="en-GB" sz="2400" b="1" dirty="0"/>
              <a:t> do </a:t>
            </a:r>
            <a:r>
              <a:rPr lang="en-GB" sz="2400" b="1" dirty="0" err="1"/>
              <a:t>ficheiro</a:t>
            </a:r>
            <a:r>
              <a:rPr lang="en-GB" sz="2400" b="1" dirty="0"/>
              <a:t> de </a:t>
            </a:r>
            <a:r>
              <a:rPr lang="en-GB" sz="2400" b="1" dirty="0" err="1"/>
              <a:t>desenho</a:t>
            </a:r>
            <a:r>
              <a:rPr lang="en-GB" sz="2400" b="1" dirty="0"/>
              <a:t> (</a:t>
            </a:r>
            <a:r>
              <a:rPr lang="en-GB" sz="2400" b="1" dirty="0" err="1"/>
              <a:t>conforme</a:t>
            </a:r>
            <a:r>
              <a:rPr lang="en-GB" sz="2400" b="1" dirty="0"/>
              <a:t> </a:t>
            </a:r>
            <a:r>
              <a:rPr lang="en-GB" sz="2400" b="1" dirty="0" err="1"/>
              <a:t>opções</a:t>
            </a:r>
            <a:r>
              <a:rPr lang="en-GB" sz="2400" b="1" dirty="0"/>
              <a:t> do </a:t>
            </a:r>
            <a:r>
              <a:rPr lang="en-GB" sz="2400" b="1" dirty="0" err="1"/>
              <a:t>comando</a:t>
            </a:r>
            <a:r>
              <a:rPr lang="en-GB" sz="2400" b="1" dirty="0"/>
              <a:t> OPTIONS). Para </a:t>
            </a:r>
            <a:r>
              <a:rPr lang="en-GB" sz="2400" b="1" dirty="0" err="1"/>
              <a:t>abrir</a:t>
            </a:r>
            <a:r>
              <a:rPr lang="en-GB" sz="2400" b="1" dirty="0"/>
              <a:t> um </a:t>
            </a:r>
            <a:r>
              <a:rPr lang="en-GB" sz="2400" b="1" dirty="0" err="1"/>
              <a:t>ficheiro</a:t>
            </a:r>
            <a:r>
              <a:rPr lang="en-GB" sz="2400" b="1" dirty="0"/>
              <a:t> .</a:t>
            </a:r>
            <a:r>
              <a:rPr lang="en-GB" sz="2400" b="1" dirty="0" err="1"/>
              <a:t>bak</a:t>
            </a:r>
            <a:r>
              <a:rPr lang="en-GB" sz="2400" b="1" dirty="0"/>
              <a:t>, </a:t>
            </a:r>
            <a:r>
              <a:rPr lang="en-GB" sz="2400" b="1" dirty="0" err="1"/>
              <a:t>deve</a:t>
            </a:r>
            <a:r>
              <a:rPr lang="en-GB" sz="2400" b="1" dirty="0"/>
              <a:t> </a:t>
            </a:r>
            <a:r>
              <a:rPr lang="en-GB" sz="2400" b="1" dirty="0" err="1"/>
              <a:t>previamente</a:t>
            </a:r>
            <a:r>
              <a:rPr lang="en-GB" sz="2400" b="1" dirty="0"/>
              <a:t> </a:t>
            </a:r>
            <a:r>
              <a:rPr lang="en-GB" sz="2400" b="1" dirty="0" err="1"/>
              <a:t>alterar</a:t>
            </a:r>
            <a:r>
              <a:rPr lang="en-GB" sz="2400" b="1" dirty="0"/>
              <a:t>-se a </a:t>
            </a:r>
            <a:r>
              <a:rPr lang="en-GB" sz="2400" b="1" dirty="0" err="1"/>
              <a:t>respectiva</a:t>
            </a:r>
            <a:r>
              <a:rPr lang="en-GB" sz="2400" b="1" dirty="0"/>
              <a:t> </a:t>
            </a:r>
            <a:r>
              <a:rPr lang="en-GB" sz="2400" b="1" dirty="0" err="1"/>
              <a:t>extensão</a:t>
            </a:r>
            <a:r>
              <a:rPr lang="en-GB" sz="2400" b="1" dirty="0"/>
              <a:t> (e </a:t>
            </a:r>
            <a:r>
              <a:rPr lang="en-GB" sz="2400" b="1" dirty="0" err="1"/>
              <a:t>eventualmente</a:t>
            </a:r>
            <a:r>
              <a:rPr lang="en-GB" sz="2400" b="1" dirty="0"/>
              <a:t> o </a:t>
            </a:r>
            <a:r>
              <a:rPr lang="en-GB" sz="2400" b="1" dirty="0" err="1"/>
              <a:t>nome</a:t>
            </a:r>
            <a:r>
              <a:rPr lang="en-GB" sz="2400" b="1" dirty="0"/>
              <a:t>) para .</a:t>
            </a:r>
            <a:r>
              <a:rPr lang="en-GB" sz="2400" b="1" dirty="0" err="1"/>
              <a:t>dwg</a:t>
            </a:r>
            <a:r>
              <a:rPr lang="en-GB" sz="2400" b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FD6C3-BB33-450A-B4B6-5E58C75DB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87" y="5920708"/>
            <a:ext cx="10158424" cy="67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79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52C1EB-6A93-4248-8A0A-4F85C705A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5" y="1215110"/>
            <a:ext cx="6977310" cy="36932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237E9E-1EC5-47F9-9B5D-15B6F8ABD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694" y="1682293"/>
            <a:ext cx="4725321" cy="3693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1DD628-AB42-4005-A69E-BAB5BD10D4B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0C43BE-96F0-430D-872E-43731250A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EC0EA2-4582-49D4-B044-9CB3148D2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37878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627B567-2403-4E88-B992-DEA94E56953E}"/>
              </a:ext>
            </a:extLst>
          </p:cNvPr>
          <p:cNvSpPr txBox="1"/>
          <p:nvPr/>
        </p:nvSpPr>
        <p:spPr>
          <a:xfrm>
            <a:off x="293694" y="5502539"/>
            <a:ext cx="11745906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err="1"/>
              <a:t>Cada</a:t>
            </a:r>
            <a:r>
              <a:rPr lang="en-US" dirty="0"/>
              <a:t> novo </a:t>
            </a:r>
            <a:r>
              <a:rPr lang="en-US" dirty="0" err="1"/>
              <a:t>ficheiro</a:t>
            </a:r>
            <a:r>
              <a:rPr lang="en-US" dirty="0"/>
              <a:t> de </a:t>
            </a:r>
            <a:r>
              <a:rPr lang="en-US" dirty="0" err="1"/>
              <a:t>desenho</a:t>
            </a:r>
            <a:r>
              <a:rPr lang="en-US" dirty="0"/>
              <a:t> é </a:t>
            </a:r>
            <a:r>
              <a:rPr lang="en-US" dirty="0" err="1"/>
              <a:t>criado</a:t>
            </a:r>
            <a:r>
              <a:rPr lang="en-US" dirty="0"/>
              <a:t> a </a:t>
            </a:r>
            <a:r>
              <a:rPr lang="en-US" dirty="0" err="1"/>
              <a:t>partir</a:t>
            </a:r>
            <a:r>
              <a:rPr lang="en-US" dirty="0"/>
              <a:t> de um </a:t>
            </a:r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template</a:t>
            </a:r>
            <a:r>
              <a:rPr lang="en-US" dirty="0"/>
              <a:t> que </a:t>
            </a:r>
            <a:r>
              <a:rPr lang="en-US" dirty="0" err="1"/>
              <a:t>contém</a:t>
            </a:r>
            <a:r>
              <a:rPr lang="en-US" dirty="0"/>
              <a:t>  </a:t>
            </a:r>
            <a:r>
              <a:rPr lang="en-US" u="sng" dirty="0" err="1"/>
              <a:t>propriedades</a:t>
            </a:r>
            <a:r>
              <a:rPr lang="en-US" u="sng" dirty="0"/>
              <a:t> e </a:t>
            </a:r>
            <a:r>
              <a:rPr lang="en-US" u="sng" dirty="0" err="1"/>
              <a:t>configurações</a:t>
            </a:r>
            <a:r>
              <a:rPr lang="en-US" u="sng" dirty="0"/>
              <a:t> </a:t>
            </a:r>
            <a:r>
              <a:rPr lang="en-US" u="sng" dirty="0" err="1"/>
              <a:t>predefinidas</a:t>
            </a:r>
            <a:r>
              <a:rPr lang="en-US" dirty="0"/>
              <a:t>. Para </a:t>
            </a:r>
            <a:r>
              <a:rPr lang="en-US" dirty="0" err="1"/>
              <a:t>além</a:t>
            </a:r>
            <a:r>
              <a:rPr lang="en-US" dirty="0"/>
              <a:t> dos templates que o </a:t>
            </a:r>
            <a:r>
              <a:rPr lang="en-US" dirty="0" err="1"/>
              <a:t>Autocad</a:t>
            </a:r>
            <a:r>
              <a:rPr lang="en-US" dirty="0"/>
              <a:t> </a:t>
            </a:r>
            <a:r>
              <a:rPr lang="en-US" dirty="0" err="1"/>
              <a:t>contém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é </a:t>
            </a:r>
            <a:r>
              <a:rPr lang="en-US" dirty="0" err="1"/>
              <a:t>instalado</a:t>
            </a:r>
            <a:r>
              <a:rPr lang="en-US" dirty="0"/>
              <a:t> (</a:t>
            </a:r>
            <a:r>
              <a:rPr lang="en-US" dirty="0" err="1"/>
              <a:t>ficheiros</a:t>
            </a:r>
            <a:r>
              <a:rPr lang="en-US" dirty="0"/>
              <a:t> .dwt), é </a:t>
            </a:r>
            <a:r>
              <a:rPr lang="en-US" dirty="0" err="1"/>
              <a:t>possível</a:t>
            </a:r>
            <a:r>
              <a:rPr lang="en-US" dirty="0"/>
              <a:t> </a:t>
            </a:r>
            <a:r>
              <a:rPr lang="en-US" dirty="0" err="1"/>
              <a:t>personalizar</a:t>
            </a:r>
            <a:r>
              <a:rPr lang="en-US" dirty="0"/>
              <a:t> templates </a:t>
            </a:r>
            <a:r>
              <a:rPr lang="en-US" dirty="0" err="1"/>
              <a:t>conforme</a:t>
            </a:r>
            <a:r>
              <a:rPr lang="en-US" dirty="0"/>
              <a:t> a </a:t>
            </a:r>
            <a:r>
              <a:rPr lang="en-US" dirty="0" err="1"/>
              <a:t>finalidade</a:t>
            </a:r>
            <a:r>
              <a:rPr lang="en-US" dirty="0"/>
              <a:t> do </a:t>
            </a:r>
            <a:r>
              <a:rPr lang="en-US" dirty="0" err="1"/>
              <a:t>desenho</a:t>
            </a:r>
            <a:r>
              <a:rPr lang="en-US" dirty="0"/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BCB9F1-F34F-4E0B-B9EF-7EA2347B72A6}"/>
              </a:ext>
            </a:extLst>
          </p:cNvPr>
          <p:cNvCxnSpPr/>
          <p:nvPr/>
        </p:nvCxnSpPr>
        <p:spPr>
          <a:xfrm>
            <a:off x="8298873" y="321425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0754AC-CB15-48F6-91DF-CD37E7D3E3BE}"/>
              </a:ext>
            </a:extLst>
          </p:cNvPr>
          <p:cNvCxnSpPr>
            <a:cxnSpLocks/>
          </p:cNvCxnSpPr>
          <p:nvPr/>
        </p:nvCxnSpPr>
        <p:spPr>
          <a:xfrm flipV="1">
            <a:off x="7550727" y="3429000"/>
            <a:ext cx="1027252" cy="2701010"/>
          </a:xfrm>
          <a:prstGeom prst="straightConnector1">
            <a:avLst/>
          </a:prstGeom>
          <a:ln w="111125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5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535F9E-C4A9-4677-82F5-2AC2C24D70EB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02C6C-8016-4353-8131-C760767A2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E8751C-F695-4F38-ACF3-F86EF485D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787107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90E1A0F-883A-41A8-9042-E9D061228981}"/>
              </a:ext>
            </a:extLst>
          </p:cNvPr>
          <p:cNvSpPr txBox="1"/>
          <p:nvPr/>
        </p:nvSpPr>
        <p:spPr>
          <a:xfrm>
            <a:off x="720917" y="1037250"/>
            <a:ext cx="10537905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É </a:t>
            </a:r>
            <a:r>
              <a:rPr lang="en-US" sz="2400" dirty="0" err="1"/>
              <a:t>possível</a:t>
            </a:r>
            <a:r>
              <a:rPr lang="en-US" sz="2400" dirty="0"/>
              <a:t> </a:t>
            </a:r>
            <a:r>
              <a:rPr lang="en-US" sz="2400" dirty="0" err="1"/>
              <a:t>gravar</a:t>
            </a:r>
            <a:r>
              <a:rPr lang="en-US" sz="2400" dirty="0"/>
              <a:t> um </a:t>
            </a:r>
            <a:r>
              <a:rPr lang="en-US" sz="2400" b="1" dirty="0">
                <a:solidFill>
                  <a:srgbClr val="FF0000"/>
                </a:solidFill>
              </a:rPr>
              <a:t>template</a:t>
            </a:r>
            <a:r>
              <a:rPr lang="en-US" sz="2400" dirty="0"/>
              <a:t> a </a:t>
            </a:r>
            <a:r>
              <a:rPr lang="en-US" sz="2400" dirty="0" err="1"/>
              <a:t>partir</a:t>
            </a:r>
            <a:r>
              <a:rPr lang="en-US" sz="2400" dirty="0"/>
              <a:t> de um </a:t>
            </a:r>
            <a:r>
              <a:rPr lang="en-US" sz="2400" dirty="0" err="1"/>
              <a:t>ficheiro</a:t>
            </a:r>
            <a:r>
              <a:rPr lang="en-US" sz="2400" dirty="0"/>
              <a:t> .dwg novo </a:t>
            </a:r>
            <a:r>
              <a:rPr lang="en-US" sz="2400" dirty="0" err="1"/>
              <a:t>ou</a:t>
            </a:r>
            <a:r>
              <a:rPr lang="en-US" sz="2400" dirty="0"/>
              <a:t> de um </a:t>
            </a:r>
            <a:r>
              <a:rPr lang="en-US" sz="2400" dirty="0" err="1"/>
              <a:t>ficheiro</a:t>
            </a:r>
            <a:r>
              <a:rPr lang="en-US" sz="2400" dirty="0"/>
              <a:t> .dwg </a:t>
            </a:r>
            <a:r>
              <a:rPr lang="en-US" sz="2400" dirty="0" err="1"/>
              <a:t>ou</a:t>
            </a:r>
            <a:r>
              <a:rPr lang="en-US" sz="2400" dirty="0"/>
              <a:t> .dwt </a:t>
            </a:r>
            <a:r>
              <a:rPr lang="en-US" sz="2400" dirty="0" err="1"/>
              <a:t>já</a:t>
            </a:r>
            <a:r>
              <a:rPr lang="en-US" sz="2400" dirty="0"/>
              <a:t> </a:t>
            </a:r>
            <a:r>
              <a:rPr lang="en-US" sz="2400" dirty="0" err="1"/>
              <a:t>existente</a:t>
            </a:r>
            <a:r>
              <a:rPr lang="en-US" sz="2400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394B9-09A5-41F0-84A5-5D9B75423A49}"/>
              </a:ext>
            </a:extLst>
          </p:cNvPr>
          <p:cNvSpPr txBox="1"/>
          <p:nvPr/>
        </p:nvSpPr>
        <p:spPr>
          <a:xfrm>
            <a:off x="720917" y="2167368"/>
            <a:ext cx="10537905" cy="390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/>
              <a:t>Assim</a:t>
            </a:r>
            <a:r>
              <a:rPr lang="en-US" sz="2400" dirty="0"/>
              <a:t>, dentro do </a:t>
            </a:r>
            <a:r>
              <a:rPr lang="en-US" sz="2400" dirty="0" err="1"/>
              <a:t>ficheiro</a:t>
            </a:r>
            <a:r>
              <a:rPr lang="en-US" sz="2400" dirty="0"/>
              <a:t> que </a:t>
            </a:r>
            <a:r>
              <a:rPr lang="en-US" sz="2400" dirty="0" err="1"/>
              <a:t>servirá</a:t>
            </a:r>
            <a:r>
              <a:rPr lang="en-US" sz="2400" dirty="0"/>
              <a:t> de base </a:t>
            </a:r>
            <a:r>
              <a:rPr lang="en-US" sz="2400" dirty="0" err="1"/>
              <a:t>ao</a:t>
            </a:r>
            <a:r>
              <a:rPr lang="en-US" sz="2400" dirty="0"/>
              <a:t> novo template, </a:t>
            </a:r>
            <a:r>
              <a:rPr lang="en-US" sz="2400" dirty="0" err="1"/>
              <a:t>normalmente</a:t>
            </a:r>
            <a:r>
              <a:rPr lang="en-US" sz="2400" dirty="0"/>
              <a:t> </a:t>
            </a:r>
            <a:r>
              <a:rPr lang="en-US" sz="2400" dirty="0" err="1"/>
              <a:t>vazio</a:t>
            </a:r>
            <a:r>
              <a:rPr lang="en-US" sz="2400" dirty="0"/>
              <a:t>, </a:t>
            </a:r>
            <a:r>
              <a:rPr lang="en-US" sz="2400" dirty="0" err="1"/>
              <a:t>definir</a:t>
            </a:r>
            <a:r>
              <a:rPr lang="en-US" sz="2400" dirty="0"/>
              <a:t> as </a:t>
            </a:r>
            <a:r>
              <a:rPr lang="en-US" sz="2400" dirty="0" err="1"/>
              <a:t>configurações</a:t>
            </a:r>
            <a:r>
              <a:rPr lang="en-US" sz="2400" dirty="0"/>
              <a:t> </a:t>
            </a:r>
            <a:r>
              <a:rPr lang="en-US" sz="2400" dirty="0" err="1"/>
              <a:t>pretendidas</a:t>
            </a:r>
            <a:r>
              <a:rPr lang="en-US" sz="2400" dirty="0"/>
              <a:t>,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sejam</a:t>
            </a:r>
            <a:r>
              <a:rPr lang="en-US" sz="2400" dirty="0"/>
              <a:t>, por </a:t>
            </a:r>
            <a:r>
              <a:rPr lang="en-US" sz="2400" dirty="0" err="1"/>
              <a:t>exemplo</a:t>
            </a:r>
            <a:r>
              <a:rPr lang="en-US" sz="2400" dirty="0"/>
              <a:t>,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b="1" u="sng" dirty="0"/>
              <a:t>layers</a:t>
            </a:r>
            <a:r>
              <a:rPr lang="en-US" sz="2400" dirty="0"/>
              <a:t>, com o </a:t>
            </a:r>
            <a:r>
              <a:rPr lang="en-US" sz="2400" dirty="0" err="1"/>
              <a:t>nome</a:t>
            </a:r>
            <a:r>
              <a:rPr lang="en-US" sz="2400" dirty="0"/>
              <a:t> e </a:t>
            </a:r>
            <a:r>
              <a:rPr lang="en-US" sz="2400" dirty="0" err="1"/>
              <a:t>respectivas</a:t>
            </a:r>
            <a:r>
              <a:rPr lang="en-US" sz="2400" dirty="0"/>
              <a:t> </a:t>
            </a:r>
            <a:r>
              <a:rPr lang="en-US" sz="2400" dirty="0" err="1"/>
              <a:t>características</a:t>
            </a:r>
            <a:r>
              <a:rPr lang="en-US" sz="2400" dirty="0"/>
              <a:t> </a:t>
            </a:r>
            <a:r>
              <a:rPr lang="en-US" sz="2400" dirty="0" err="1"/>
              <a:t>gráficas</a:t>
            </a:r>
            <a:r>
              <a:rPr lang="en-US" sz="2400" dirty="0"/>
              <a:t>, </a:t>
            </a:r>
            <a:r>
              <a:rPr lang="en-US" sz="2400" dirty="0" err="1"/>
              <a:t>ou</a:t>
            </a:r>
            <a:r>
              <a:rPr lang="en-US" sz="2400" dirty="0"/>
              <a:t> as </a:t>
            </a:r>
            <a:r>
              <a:rPr lang="en-US" sz="2400" b="1" u="sng" dirty="0" err="1"/>
              <a:t>unidades</a:t>
            </a:r>
            <a:r>
              <a:rPr lang="en-US" sz="2400" b="1" u="sng" dirty="0"/>
              <a:t> </a:t>
            </a:r>
            <a:r>
              <a:rPr lang="en-US" sz="2400" b="1" u="sng" dirty="0" err="1"/>
              <a:t>lineares</a:t>
            </a:r>
            <a:r>
              <a:rPr lang="en-US" sz="2400" b="1" u="sng" dirty="0"/>
              <a:t> </a:t>
            </a:r>
            <a:r>
              <a:rPr lang="en-US" sz="2400" b="1" u="sng" dirty="0" err="1"/>
              <a:t>ou</a:t>
            </a:r>
            <a:r>
              <a:rPr lang="en-US" sz="2400" b="1" u="sng" dirty="0"/>
              <a:t> </a:t>
            </a:r>
            <a:r>
              <a:rPr lang="en-US" sz="2400" b="1" u="sng" dirty="0" err="1"/>
              <a:t>angulares</a:t>
            </a:r>
            <a:r>
              <a:rPr lang="en-US" sz="2400" dirty="0"/>
              <a:t>;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seguida</a:t>
            </a:r>
            <a:r>
              <a:rPr lang="en-US" sz="2400" dirty="0"/>
              <a:t>, </a:t>
            </a:r>
            <a:r>
              <a:rPr lang="en-US" sz="2400" dirty="0" err="1"/>
              <a:t>seleccionar</a:t>
            </a:r>
            <a:r>
              <a:rPr lang="en-US" sz="2400" dirty="0"/>
              <a:t> o </a:t>
            </a:r>
            <a:r>
              <a:rPr lang="en-US" sz="2400" dirty="0" err="1"/>
              <a:t>comando</a:t>
            </a:r>
            <a:r>
              <a:rPr lang="en-US" sz="2400" dirty="0"/>
              <a:t> </a:t>
            </a:r>
            <a:r>
              <a:rPr lang="en-US" sz="2400" b="1" u="sng" dirty="0"/>
              <a:t>Save as</a:t>
            </a:r>
            <a:r>
              <a:rPr lang="en-US" sz="2400" dirty="0"/>
              <a:t>, </a:t>
            </a:r>
            <a:r>
              <a:rPr lang="en-US" sz="2400" dirty="0" err="1"/>
              <a:t>indicando</a:t>
            </a:r>
            <a:r>
              <a:rPr lang="en-US" sz="2400" dirty="0"/>
              <a:t> o </a:t>
            </a:r>
            <a:r>
              <a:rPr lang="en-US" sz="2400" dirty="0" err="1">
                <a:solidFill>
                  <a:srgbClr val="FF0000"/>
                </a:solidFill>
              </a:rPr>
              <a:t>nome</a:t>
            </a:r>
            <a:r>
              <a:rPr lang="en-US" sz="2400" dirty="0"/>
              <a:t> </a:t>
            </a:r>
            <a:r>
              <a:rPr lang="en-US" sz="2400" dirty="0" err="1"/>
              <a:t>desse</a:t>
            </a:r>
            <a:r>
              <a:rPr lang="en-US" sz="2400" dirty="0"/>
              <a:t> </a:t>
            </a:r>
            <a:r>
              <a:rPr lang="en-US" sz="2400" dirty="0" err="1"/>
              <a:t>ficheiro</a:t>
            </a:r>
            <a:r>
              <a:rPr lang="en-US" sz="2400" dirty="0"/>
              <a:t> (template), a </a:t>
            </a:r>
            <a:r>
              <a:rPr lang="en-US" sz="2400" dirty="0">
                <a:solidFill>
                  <a:srgbClr val="FF0000"/>
                </a:solidFill>
              </a:rPr>
              <a:t>pasta</a:t>
            </a:r>
            <a:r>
              <a:rPr lang="en-US" sz="2400" dirty="0"/>
              <a:t> </a:t>
            </a:r>
            <a:r>
              <a:rPr lang="en-US" sz="2400" dirty="0" err="1"/>
              <a:t>onde</a:t>
            </a:r>
            <a:r>
              <a:rPr lang="en-US" sz="2400" dirty="0"/>
              <a:t> </a:t>
            </a:r>
            <a:r>
              <a:rPr lang="en-US" sz="2400" dirty="0" err="1"/>
              <a:t>arquivar</a:t>
            </a:r>
            <a:r>
              <a:rPr lang="en-US" sz="2400" dirty="0"/>
              <a:t> </a:t>
            </a:r>
            <a:r>
              <a:rPr lang="en-US" sz="2400" dirty="0" err="1"/>
              <a:t>esse</a:t>
            </a:r>
            <a:r>
              <a:rPr lang="en-US" sz="2400" dirty="0"/>
              <a:t> </a:t>
            </a:r>
            <a:r>
              <a:rPr lang="en-US" sz="2400" dirty="0" err="1"/>
              <a:t>ficheiro</a:t>
            </a:r>
            <a:r>
              <a:rPr lang="en-US" sz="2400" dirty="0"/>
              <a:t> e o </a:t>
            </a:r>
            <a:r>
              <a:rPr lang="en-US" sz="2400" dirty="0" err="1">
                <a:solidFill>
                  <a:srgbClr val="FF0000"/>
                </a:solidFill>
              </a:rPr>
              <a:t>tipo</a:t>
            </a:r>
            <a:r>
              <a:rPr lang="en-US" sz="2400" dirty="0"/>
              <a:t> de </a:t>
            </a:r>
            <a:r>
              <a:rPr lang="en-US" sz="2400" dirty="0" err="1"/>
              <a:t>ficheiro</a:t>
            </a:r>
            <a:r>
              <a:rPr lang="en-US" sz="2400" dirty="0"/>
              <a:t>, </a:t>
            </a:r>
            <a:r>
              <a:rPr lang="en-US" sz="2400" dirty="0" err="1"/>
              <a:t>AutoCad</a:t>
            </a:r>
            <a:r>
              <a:rPr lang="en-US" sz="2400" dirty="0"/>
              <a:t> Drawing Template (</a:t>
            </a:r>
            <a:r>
              <a:rPr lang="en-US" sz="2400" dirty="0">
                <a:solidFill>
                  <a:srgbClr val="FFC000"/>
                </a:solidFill>
              </a:rPr>
              <a:t>.dwt</a:t>
            </a:r>
            <a:r>
              <a:rPr lang="en-US" sz="2400" dirty="0"/>
              <a:t>), no campo Files of type.</a:t>
            </a:r>
          </a:p>
        </p:txBody>
      </p:sp>
    </p:spTree>
    <p:extLst>
      <p:ext uri="{BB962C8B-B14F-4D97-AF65-F5344CB8AC3E}">
        <p14:creationId xmlns:p14="http://schemas.microsoft.com/office/powerpoint/2010/main" val="425626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34376-0752-4E7E-A253-633B10D6D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68" y="1745673"/>
            <a:ext cx="5084349" cy="3963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A261AF-6ED8-4174-8FD0-A9E7E7681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45673"/>
            <a:ext cx="5061520" cy="3963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54771D-7259-47A7-A27C-C15471577445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A1001-553F-4793-91B2-135A9199E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5D2374-F125-4232-9C6E-661830BA5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738774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3758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243445-67C3-44BB-815C-CB43E5D415D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F3D58-2DD5-471C-932C-B7CF3B81D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AB62E6-11DE-437E-89CF-E8CD3E813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895177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DA7F85A-8FF6-42A3-A993-D551B31706AA}"/>
              </a:ext>
            </a:extLst>
          </p:cNvPr>
          <p:cNvSpPr txBox="1"/>
          <p:nvPr/>
        </p:nvSpPr>
        <p:spPr>
          <a:xfrm>
            <a:off x="291354" y="927847"/>
            <a:ext cx="11606950" cy="168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Por </a:t>
            </a:r>
            <a:r>
              <a:rPr lang="en-US" sz="2400" dirty="0" err="1"/>
              <a:t>vezes</a:t>
            </a:r>
            <a:r>
              <a:rPr lang="en-US" sz="2400" dirty="0"/>
              <a:t>, </a:t>
            </a:r>
            <a:r>
              <a:rPr lang="en-US" sz="2400" dirty="0" err="1"/>
              <a:t>quando</a:t>
            </a:r>
            <a:r>
              <a:rPr lang="en-US" sz="2400" dirty="0"/>
              <a:t> se </a:t>
            </a:r>
            <a:r>
              <a:rPr lang="en-US" sz="2400" dirty="0" err="1"/>
              <a:t>tenta</a:t>
            </a:r>
            <a:r>
              <a:rPr lang="en-US" sz="2400" dirty="0"/>
              <a:t> </a:t>
            </a:r>
            <a:r>
              <a:rPr lang="en-US" sz="2400" dirty="0" err="1"/>
              <a:t>abrir</a:t>
            </a:r>
            <a:r>
              <a:rPr lang="en-US" sz="2400" dirty="0"/>
              <a:t> um </a:t>
            </a:r>
            <a:r>
              <a:rPr lang="en-US" sz="2400" dirty="0" err="1"/>
              <a:t>ficheiro</a:t>
            </a:r>
            <a:r>
              <a:rPr lang="en-US" sz="2400" dirty="0"/>
              <a:t> de </a:t>
            </a:r>
            <a:r>
              <a:rPr lang="en-US" sz="2400" dirty="0" err="1"/>
              <a:t>desenho</a:t>
            </a:r>
            <a:r>
              <a:rPr lang="en-US" sz="2400" dirty="0"/>
              <a:t>, o </a:t>
            </a:r>
            <a:r>
              <a:rPr lang="en-US" sz="2400" dirty="0" err="1"/>
              <a:t>AutoCad</a:t>
            </a:r>
            <a:r>
              <a:rPr lang="en-US" sz="2400" dirty="0"/>
              <a:t> </a:t>
            </a:r>
            <a:r>
              <a:rPr lang="en-US" sz="2400" dirty="0" err="1"/>
              <a:t>apresenta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mensagem</a:t>
            </a:r>
            <a:r>
              <a:rPr lang="en-US" sz="2400" dirty="0"/>
              <a:t> que </a:t>
            </a:r>
            <a:r>
              <a:rPr lang="en-US" sz="2400" dirty="0" err="1"/>
              <a:t>indica</a:t>
            </a:r>
            <a:r>
              <a:rPr lang="en-US" sz="2400" dirty="0"/>
              <a:t> que o </a:t>
            </a:r>
            <a:r>
              <a:rPr lang="en-US" sz="2400" dirty="0" err="1"/>
              <a:t>ficheiro</a:t>
            </a:r>
            <a:r>
              <a:rPr lang="en-US" sz="2400" dirty="0"/>
              <a:t> </a:t>
            </a:r>
            <a:r>
              <a:rPr lang="en-US" sz="2400" dirty="0" err="1"/>
              <a:t>está</a:t>
            </a:r>
            <a:r>
              <a:rPr lang="en-US" sz="2400" dirty="0"/>
              <a:t> </a:t>
            </a:r>
            <a:r>
              <a:rPr lang="en-US" sz="2400" dirty="0" err="1"/>
              <a:t>corrompido</a:t>
            </a:r>
            <a:r>
              <a:rPr lang="en-US" sz="2400" dirty="0"/>
              <a:t>; para o </a:t>
            </a:r>
            <a:r>
              <a:rPr lang="en-US" sz="2400" dirty="0" err="1"/>
              <a:t>recuperar</a:t>
            </a:r>
            <a:r>
              <a:rPr lang="en-US" sz="2400" dirty="0"/>
              <a:t>: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0758C6-1EA3-4FE2-A911-C421BDCA6A76}"/>
              </a:ext>
            </a:extLst>
          </p:cNvPr>
          <p:cNvCxnSpPr>
            <a:cxnSpLocks/>
          </p:cNvCxnSpPr>
          <p:nvPr/>
        </p:nvCxnSpPr>
        <p:spPr>
          <a:xfrm>
            <a:off x="124807" y="2856633"/>
            <a:ext cx="504452" cy="89767"/>
          </a:xfrm>
          <a:prstGeom prst="straightConnector1">
            <a:avLst/>
          </a:prstGeom>
          <a:ln w="952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7091C8-F754-4DAF-A508-4B9D03FB30CA}"/>
              </a:ext>
            </a:extLst>
          </p:cNvPr>
          <p:cNvCxnSpPr>
            <a:cxnSpLocks/>
          </p:cNvCxnSpPr>
          <p:nvPr/>
        </p:nvCxnSpPr>
        <p:spPr>
          <a:xfrm flipV="1">
            <a:off x="205583" y="6148252"/>
            <a:ext cx="471255" cy="138248"/>
          </a:xfrm>
          <a:prstGeom prst="straightConnector1">
            <a:avLst/>
          </a:prstGeom>
          <a:ln w="952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ECC86A-0245-49AE-852A-78DAB433EFE9}"/>
              </a:ext>
            </a:extLst>
          </p:cNvPr>
          <p:cNvCxnSpPr>
            <a:cxnSpLocks/>
          </p:cNvCxnSpPr>
          <p:nvPr/>
        </p:nvCxnSpPr>
        <p:spPr>
          <a:xfrm flipH="1">
            <a:off x="4619625" y="5383963"/>
            <a:ext cx="658942" cy="0"/>
          </a:xfrm>
          <a:prstGeom prst="straightConnector1">
            <a:avLst/>
          </a:prstGeom>
          <a:ln w="952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A61C765-F189-4BA1-AC11-87AB5FECD895}"/>
              </a:ext>
            </a:extLst>
          </p:cNvPr>
          <p:cNvSpPr txBox="1"/>
          <p:nvPr/>
        </p:nvSpPr>
        <p:spPr>
          <a:xfrm>
            <a:off x="205583" y="3143896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B88C7C-1845-418B-8EF6-AA292E30E502}"/>
              </a:ext>
            </a:extLst>
          </p:cNvPr>
          <p:cNvSpPr txBox="1"/>
          <p:nvPr/>
        </p:nvSpPr>
        <p:spPr>
          <a:xfrm flipH="1">
            <a:off x="90594" y="5489091"/>
            <a:ext cx="342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ED1F5-8DB1-4885-AF0A-9CC09F5477D4}"/>
              </a:ext>
            </a:extLst>
          </p:cNvPr>
          <p:cNvSpPr txBox="1"/>
          <p:nvPr/>
        </p:nvSpPr>
        <p:spPr>
          <a:xfrm>
            <a:off x="4812402" y="5489091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7677C8-F6AE-46A4-89DA-ED47468FE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60" y="2856633"/>
            <a:ext cx="3730810" cy="35714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39851A-ACF5-4084-8D40-62682EC6C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567" y="2129740"/>
            <a:ext cx="6375752" cy="17070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7DF196-4B6C-4B8E-8548-209F14B1C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415" y="3951759"/>
            <a:ext cx="3684056" cy="27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8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DF0604-F0AF-4DC8-A58E-2B8F5901B46F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2C70A-1EFD-4645-B736-E221E3DE3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328029-7C8D-4A44-B236-98E9E01FF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277735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BD26494-98F1-4E52-8309-4354268DAFD2}"/>
              </a:ext>
            </a:extLst>
          </p:cNvPr>
          <p:cNvSpPr txBox="1"/>
          <p:nvPr/>
        </p:nvSpPr>
        <p:spPr>
          <a:xfrm>
            <a:off x="291354" y="927847"/>
            <a:ext cx="11606950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/>
              <a:t>Noutros</a:t>
            </a:r>
            <a:r>
              <a:rPr lang="en-US" sz="2400" dirty="0"/>
              <a:t> </a:t>
            </a:r>
            <a:r>
              <a:rPr lang="en-US" sz="2400" dirty="0" err="1"/>
              <a:t>casos</a:t>
            </a:r>
            <a:r>
              <a:rPr lang="en-US" sz="2400" dirty="0"/>
              <a:t>, se o </a:t>
            </a:r>
            <a:r>
              <a:rPr lang="en-US" sz="2400" dirty="0" err="1"/>
              <a:t>AutoCad</a:t>
            </a:r>
            <a:r>
              <a:rPr lang="en-US" sz="2400" dirty="0"/>
              <a:t> </a:t>
            </a:r>
            <a:r>
              <a:rPr lang="en-US" sz="2400" dirty="0" err="1"/>
              <a:t>foi</a:t>
            </a:r>
            <a:r>
              <a:rPr lang="en-US" sz="2400" dirty="0"/>
              <a:t> </a:t>
            </a:r>
            <a:r>
              <a:rPr lang="en-US" sz="2400" dirty="0" err="1"/>
              <a:t>anormalmente</a:t>
            </a:r>
            <a:r>
              <a:rPr lang="en-US" sz="2400" dirty="0"/>
              <a:t> </a:t>
            </a:r>
            <a:r>
              <a:rPr lang="en-US" sz="2400" dirty="0" err="1"/>
              <a:t>encerrado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sessão</a:t>
            </a:r>
            <a:r>
              <a:rPr lang="en-US" sz="2400" dirty="0"/>
              <a:t> anterior, </a:t>
            </a:r>
            <a:r>
              <a:rPr lang="en-US" sz="2400" dirty="0" err="1"/>
              <a:t>aparece</a:t>
            </a:r>
            <a:r>
              <a:rPr lang="en-US" sz="2400" dirty="0"/>
              <a:t> a </a:t>
            </a:r>
            <a:r>
              <a:rPr lang="en-US" sz="2400" dirty="0" err="1"/>
              <a:t>mensagem</a:t>
            </a:r>
            <a:r>
              <a:rPr lang="en-US" sz="2400" dirty="0"/>
              <a:t> </a:t>
            </a:r>
            <a:r>
              <a:rPr lang="en-US" sz="2400" dirty="0" err="1"/>
              <a:t>seguinte</a:t>
            </a:r>
            <a:r>
              <a:rPr lang="en-US" sz="2400" dirty="0"/>
              <a:t>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ABF8B-CFAA-4853-A1DC-C20B493F8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84" y="2279073"/>
            <a:ext cx="3655943" cy="2299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388258-00B7-44C5-B56F-06B9A2B3F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824" y="2279073"/>
            <a:ext cx="7600890" cy="38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2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E0D1A-30EE-45AB-BD04-C4D0E244B0F9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379029-921F-474A-8DE7-D1347B956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1A696FD-A085-4F00-90C3-61035B9142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251815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4138A8A-F582-426E-86AA-AE7757CA22AA}"/>
              </a:ext>
            </a:extLst>
          </p:cNvPr>
          <p:cNvSpPr txBox="1"/>
          <p:nvPr/>
        </p:nvSpPr>
        <p:spPr>
          <a:xfrm>
            <a:off x="291354" y="867887"/>
            <a:ext cx="11606950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É </a:t>
            </a:r>
            <a:r>
              <a:rPr lang="en-US" sz="2400" dirty="0" err="1"/>
              <a:t>possível</a:t>
            </a:r>
            <a:r>
              <a:rPr lang="en-US" sz="2400" dirty="0"/>
              <a:t> </a:t>
            </a:r>
            <a:r>
              <a:rPr lang="en-US" sz="2400" dirty="0" err="1"/>
              <a:t>ter</a:t>
            </a:r>
            <a:r>
              <a:rPr lang="en-US" sz="2400" dirty="0"/>
              <a:t> </a:t>
            </a:r>
            <a:r>
              <a:rPr lang="en-US" sz="2400" dirty="0" err="1"/>
              <a:t>vários</a:t>
            </a:r>
            <a:r>
              <a:rPr lang="en-US" sz="2400" dirty="0"/>
              <a:t> </a:t>
            </a:r>
            <a:r>
              <a:rPr lang="en-US" sz="2400" dirty="0" err="1"/>
              <a:t>ficheiros</a:t>
            </a:r>
            <a:r>
              <a:rPr lang="en-US" sz="2400" dirty="0"/>
              <a:t> de </a:t>
            </a:r>
            <a:r>
              <a:rPr lang="en-US" sz="2400" dirty="0" err="1"/>
              <a:t>desenho</a:t>
            </a:r>
            <a:r>
              <a:rPr lang="en-US" sz="2400" dirty="0"/>
              <a:t> </a:t>
            </a:r>
            <a:r>
              <a:rPr lang="en-US" sz="2400" dirty="0" err="1"/>
              <a:t>abertos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simultâneo</a:t>
            </a:r>
            <a:r>
              <a:rPr lang="en-US" sz="2400" dirty="0"/>
              <a:t>, </a:t>
            </a:r>
            <a:r>
              <a:rPr lang="en-US" sz="2400" dirty="0" err="1"/>
              <a:t>embora</a:t>
            </a:r>
            <a:r>
              <a:rPr lang="en-US" sz="2400" dirty="0"/>
              <a:t> </a:t>
            </a:r>
            <a:r>
              <a:rPr lang="en-US" sz="2400" dirty="0" err="1"/>
              <a:t>apenas</a:t>
            </a:r>
            <a:r>
              <a:rPr lang="en-US" sz="2400" dirty="0"/>
              <a:t> um </a:t>
            </a:r>
            <a:r>
              <a:rPr lang="en-US" sz="2400" dirty="0" err="1"/>
              <a:t>seja</a:t>
            </a:r>
            <a:r>
              <a:rPr lang="en-US" sz="2400" dirty="0"/>
              <a:t> o </a:t>
            </a:r>
            <a:r>
              <a:rPr lang="en-US" sz="2400" dirty="0" err="1"/>
              <a:t>desenho</a:t>
            </a:r>
            <a:r>
              <a:rPr lang="en-US" sz="2400" dirty="0"/>
              <a:t> </a:t>
            </a:r>
            <a:r>
              <a:rPr lang="en-US" sz="2400" dirty="0" err="1"/>
              <a:t>activo</a:t>
            </a:r>
            <a:r>
              <a:rPr lang="en-US" sz="24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DEB7C-9730-4EC8-8DBD-2522A18CA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148" y="2066761"/>
            <a:ext cx="8234907" cy="462987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E0C4D22-A116-4F94-B8E8-3457C1BBA466}"/>
              </a:ext>
            </a:extLst>
          </p:cNvPr>
          <p:cNvSpPr/>
          <p:nvPr/>
        </p:nvSpPr>
        <p:spPr>
          <a:xfrm>
            <a:off x="2951018" y="2815651"/>
            <a:ext cx="401782" cy="472935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43BA39-7A80-4545-9143-819FA89A2AAD}"/>
              </a:ext>
            </a:extLst>
          </p:cNvPr>
          <p:cNvSpPr/>
          <p:nvPr/>
        </p:nvSpPr>
        <p:spPr>
          <a:xfrm>
            <a:off x="3679341" y="2815650"/>
            <a:ext cx="512309" cy="472935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642944-060D-4E0C-91F3-AEAD2200B2EF}"/>
              </a:ext>
            </a:extLst>
          </p:cNvPr>
          <p:cNvSpPr/>
          <p:nvPr/>
        </p:nvSpPr>
        <p:spPr>
          <a:xfrm>
            <a:off x="4413261" y="2815649"/>
            <a:ext cx="401782" cy="472935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5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7488" y="852997"/>
            <a:ext cx="11690816" cy="29718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pt-PT" sz="2800" dirty="0"/>
              <a:t>É um </a:t>
            </a:r>
            <a:r>
              <a:rPr lang="pt-PT" sz="2800" dirty="0">
                <a:solidFill>
                  <a:srgbClr val="FF0000"/>
                </a:solidFill>
              </a:rPr>
              <a:t>CAD</a:t>
            </a:r>
            <a:r>
              <a:rPr lang="pt-PT" sz="2800" dirty="0"/>
              <a:t> (</a:t>
            </a:r>
            <a:r>
              <a:rPr lang="pt-PT" sz="2800" i="1" dirty="0"/>
              <a:t>Computer Aided Design) criado pela AUTODESK</a:t>
            </a:r>
            <a:r>
              <a:rPr lang="pt-PT" sz="2800" dirty="0"/>
              <a:t>, ou seja, um software de </a:t>
            </a:r>
            <a:r>
              <a:rPr lang="pt-PT" sz="2800" u="sng" dirty="0"/>
              <a:t>desenho assiStido por computador</a:t>
            </a:r>
            <a:r>
              <a:rPr lang="pt-PT" sz="2800" dirty="0"/>
              <a:t>, cujo objetivo é auxiliar o projectista ou desenhador na elaboração de </a:t>
            </a:r>
            <a:r>
              <a:rPr lang="pt-PT" sz="2800" u="sng" dirty="0"/>
              <a:t>plantas</a:t>
            </a:r>
            <a:r>
              <a:rPr lang="pt-PT" sz="2800" dirty="0"/>
              <a:t> ou </a:t>
            </a:r>
            <a:r>
              <a:rPr lang="pt-PT" sz="2800" u="sng" dirty="0"/>
              <a:t>esquemas técnicos</a:t>
            </a:r>
            <a:r>
              <a:rPr lang="pt-PT" sz="2800" dirty="0"/>
              <a:t>,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550675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95" y="5437121"/>
            <a:ext cx="4700916" cy="12595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76BAEF-5B40-4F76-A02B-0D1D57BA22E5}"/>
              </a:ext>
            </a:extLst>
          </p:cNvPr>
          <p:cNvSpPr txBox="1">
            <a:spLocks/>
          </p:cNvSpPr>
          <p:nvPr/>
        </p:nvSpPr>
        <p:spPr>
          <a:xfrm>
            <a:off x="207489" y="3429000"/>
            <a:ext cx="11690815" cy="29718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pt-PT" sz="2800" dirty="0">
                <a:latin typeface="Calibri" panose="020F0502020204030204" pitchFamily="34" charset="0"/>
              </a:rPr>
              <a:t>                        </a:t>
            </a:r>
            <a:r>
              <a:rPr lang="pt-PT" sz="2800" dirty="0"/>
              <a:t>fornecendo </a:t>
            </a:r>
            <a:r>
              <a:rPr lang="pt-PT" sz="2800" u="sng" dirty="0">
                <a:solidFill>
                  <a:srgbClr val="FF0000"/>
                </a:solidFill>
              </a:rPr>
              <a:t>ferramentas de construção de elementos gráficos </a:t>
            </a:r>
            <a:r>
              <a:rPr lang="pt-PT" sz="2800" b="1" u="sng" dirty="0" err="1">
                <a:solidFill>
                  <a:srgbClr val="FF0000"/>
                </a:solidFill>
              </a:rPr>
              <a:t>vectoriais</a:t>
            </a:r>
            <a:r>
              <a:rPr lang="pt-PT" sz="2800" dirty="0"/>
              <a:t> (pontos, linhas, arcos, polígonos, etc.) num </a:t>
            </a:r>
            <a:r>
              <a:rPr lang="pt-PT" sz="2800" u="sng" dirty="0"/>
              <a:t>ambiente  digital</a:t>
            </a:r>
            <a:r>
              <a:rPr lang="pt-PT" sz="2800" dirty="0"/>
              <a:t>.</a:t>
            </a:r>
          </a:p>
        </p:txBody>
      </p:sp>
      <p:pic>
        <p:nvPicPr>
          <p:cNvPr id="38914" name="Picture 2" descr="https://upload.wikimedia.org/wikipedia/commons/8/80/CAD3D.jpg">
            <a:extLst>
              <a:ext uri="{FF2B5EF4-FFF2-40B4-BE49-F238E27FC236}">
                <a16:creationId xmlns:a16="http://schemas.microsoft.com/office/drawing/2014/main" id="{419F8C16-126F-458C-8A32-1F26C52EC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978" y="4842684"/>
            <a:ext cx="1850127" cy="18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B36E-3ECC-42B6-8E6D-AD7CD3477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753" y="5437121"/>
            <a:ext cx="2785337" cy="1288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292C7A-0FE2-43FC-B6E0-29A0DA046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284" y="4842685"/>
            <a:ext cx="1850127" cy="18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4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5C9992-FA1F-4D76-A55A-6455E969381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A5718-E227-4FF4-9FFE-3EE3731FC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0D955A-1F95-4B2A-889E-0C07BB47F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035177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F88B554-2B54-48B4-AF9C-15AAE0CC15C5}"/>
              </a:ext>
            </a:extLst>
          </p:cNvPr>
          <p:cNvSpPr/>
          <p:nvPr/>
        </p:nvSpPr>
        <p:spPr>
          <a:xfrm>
            <a:off x="589192" y="2534568"/>
            <a:ext cx="10801355" cy="1540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7200" b="1" dirty="0">
                <a:solidFill>
                  <a:srgbClr val="FF0000"/>
                </a:solidFill>
              </a:rPr>
              <a:t>AMBIENTE DE TRABALHO</a:t>
            </a:r>
          </a:p>
        </p:txBody>
      </p:sp>
    </p:spTree>
    <p:extLst>
      <p:ext uri="{BB962C8B-B14F-4D97-AF65-F5344CB8AC3E}">
        <p14:creationId xmlns:p14="http://schemas.microsoft.com/office/powerpoint/2010/main" val="2802339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482" y="1686042"/>
            <a:ext cx="8347406" cy="4980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157512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303197"/>
              </p:ext>
            </p:extLst>
          </p:nvPr>
        </p:nvGraphicFramePr>
        <p:xfrm>
          <a:off x="4064112" y="4476080"/>
          <a:ext cx="130107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070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área gráfica</a:t>
                      </a:r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150942"/>
              </p:ext>
            </p:extLst>
          </p:nvPr>
        </p:nvGraphicFramePr>
        <p:xfrm>
          <a:off x="7741325" y="5085839"/>
          <a:ext cx="147139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399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cursor </a:t>
                      </a:r>
                      <a:r>
                        <a:rPr lang="en-GB" sz="1400" dirty="0"/>
                        <a:t>do </a:t>
                      </a:r>
                      <a:r>
                        <a:rPr lang="en-GB" sz="1400" dirty="0" err="1"/>
                        <a:t>rato</a:t>
                      </a:r>
                      <a:endParaRPr lang="pt-PT" sz="1400" dirty="0"/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59263"/>
              </p:ext>
            </p:extLst>
          </p:nvPr>
        </p:nvGraphicFramePr>
        <p:xfrm>
          <a:off x="4548345" y="5516420"/>
          <a:ext cx="1785164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164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linha de comando</a:t>
                      </a:r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267338"/>
              </p:ext>
            </p:extLst>
          </p:nvPr>
        </p:nvGraphicFramePr>
        <p:xfrm>
          <a:off x="8957469" y="5651283"/>
          <a:ext cx="175349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497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barra de estados</a:t>
                      </a:r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059832"/>
              </p:ext>
            </p:extLst>
          </p:nvPr>
        </p:nvGraphicFramePr>
        <p:xfrm>
          <a:off x="430658" y="5322444"/>
          <a:ext cx="3618366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8366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s</a:t>
                      </a:r>
                      <a:r>
                        <a:rPr lang="en-GB" sz="1400" dirty="0" err="1"/>
                        <a:t>ímbolo</a:t>
                      </a:r>
                      <a:r>
                        <a:rPr lang="en-GB" sz="1400" baseline="0" dirty="0"/>
                        <a:t> do </a:t>
                      </a:r>
                      <a:r>
                        <a:rPr lang="en-GB" sz="1400" baseline="0" dirty="0" err="1"/>
                        <a:t>sistema</a:t>
                      </a:r>
                      <a:r>
                        <a:rPr lang="en-GB" sz="1400" baseline="0" dirty="0"/>
                        <a:t> de </a:t>
                      </a:r>
                      <a:r>
                        <a:rPr lang="en-GB" sz="1400" baseline="0" dirty="0" err="1"/>
                        <a:t>coordenadas</a:t>
                      </a:r>
                      <a:endParaRPr lang="pt-PT" sz="1400" dirty="0"/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253122"/>
              </p:ext>
            </p:extLst>
          </p:nvPr>
        </p:nvGraphicFramePr>
        <p:xfrm>
          <a:off x="6970474" y="4323680"/>
          <a:ext cx="224834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348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barra de</a:t>
                      </a:r>
                      <a:r>
                        <a:rPr lang="pt-PT" sz="1400" baseline="0" dirty="0"/>
                        <a:t> navegação</a:t>
                      </a:r>
                      <a:endParaRPr lang="pt-PT" sz="1400" dirty="0"/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779413"/>
              </p:ext>
            </p:extLst>
          </p:nvPr>
        </p:nvGraphicFramePr>
        <p:xfrm>
          <a:off x="6688114" y="3610387"/>
          <a:ext cx="216228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2287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cubo de visualização</a:t>
                      </a:r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243852"/>
              </p:ext>
            </p:extLst>
          </p:nvPr>
        </p:nvGraphicFramePr>
        <p:xfrm>
          <a:off x="0" y="2318140"/>
          <a:ext cx="2000921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921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menu da aplicação</a:t>
                      </a:r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692037"/>
              </p:ext>
            </p:extLst>
          </p:nvPr>
        </p:nvGraphicFramePr>
        <p:xfrm>
          <a:off x="46436" y="1062710"/>
          <a:ext cx="363548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5480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barra de ferramentas de acesso rápido</a:t>
                      </a:r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390218"/>
              </p:ext>
            </p:extLst>
          </p:nvPr>
        </p:nvGraphicFramePr>
        <p:xfrm>
          <a:off x="3814242" y="1055342"/>
          <a:ext cx="288304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3049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barra  de título do </a:t>
                      </a:r>
                      <a:r>
                        <a:rPr lang="pt-PT" sz="1400" dirty="0" err="1"/>
                        <a:t>Autocad</a:t>
                      </a:r>
                      <a:endParaRPr lang="pt-PT" sz="1400" dirty="0"/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384734"/>
              </p:ext>
            </p:extLst>
          </p:nvPr>
        </p:nvGraphicFramePr>
        <p:xfrm>
          <a:off x="8319451" y="1087833"/>
          <a:ext cx="380013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0139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botões de controlo da janela do </a:t>
                      </a:r>
                      <a:r>
                        <a:rPr lang="pt-PT" sz="1400" dirty="0" err="1"/>
                        <a:t>Autocad</a:t>
                      </a:r>
                      <a:endParaRPr lang="pt-PT" sz="1400" dirty="0"/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cxnSp>
        <p:nvCxnSpPr>
          <p:cNvPr id="17" name="Straight Arrow Connector 16"/>
          <p:cNvCxnSpPr/>
          <p:nvPr/>
        </p:nvCxnSpPr>
        <p:spPr>
          <a:xfrm flipH="1">
            <a:off x="9989675" y="1449050"/>
            <a:ext cx="402213" cy="204227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1156447" y="1895061"/>
            <a:ext cx="844474" cy="337479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010432" y="1398779"/>
            <a:ext cx="139841" cy="216242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820879" y="1422534"/>
            <a:ext cx="160215" cy="263508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957469" y="3504132"/>
            <a:ext cx="522707" cy="230741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9390632" y="4476080"/>
            <a:ext cx="522707" cy="1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51985" y="6039149"/>
            <a:ext cx="0" cy="314397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970474" y="5254250"/>
            <a:ext cx="548532" cy="136389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591785" y="5956083"/>
            <a:ext cx="0" cy="314397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369375" y="5757895"/>
            <a:ext cx="443351" cy="355386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586264"/>
              </p:ext>
            </p:extLst>
          </p:nvPr>
        </p:nvGraphicFramePr>
        <p:xfrm>
          <a:off x="131946" y="3887561"/>
          <a:ext cx="4027873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873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barra de separadores</a:t>
                      </a:r>
                      <a:r>
                        <a:rPr lang="pt-PT" sz="1400" baseline="0" dirty="0"/>
                        <a:t> dos desenhos abertos</a:t>
                      </a:r>
                      <a:endParaRPr lang="pt-PT" sz="1400" dirty="0"/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 flipV="1">
            <a:off x="3150273" y="2729754"/>
            <a:ext cx="0" cy="1005119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2291"/>
              </p:ext>
            </p:extLst>
          </p:nvPr>
        </p:nvGraphicFramePr>
        <p:xfrm>
          <a:off x="4554393" y="3211670"/>
          <a:ext cx="81842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8429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 err="1"/>
                        <a:t>ribbon</a:t>
                      </a:r>
                      <a:endParaRPr lang="pt-PT" sz="1400" dirty="0"/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flipV="1">
            <a:off x="4900986" y="2470540"/>
            <a:ext cx="449109" cy="650450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294772" y="1554288"/>
            <a:ext cx="553998" cy="511223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PT" sz="2400" b="1" dirty="0">
                <a:solidFill>
                  <a:srgbClr val="FFFF00"/>
                </a:solidFill>
              </a:rPr>
              <a:t>Workspace </a:t>
            </a:r>
            <a:r>
              <a:rPr lang="pt-PT" sz="2400" b="1" u="sng" dirty="0">
                <a:solidFill>
                  <a:srgbClr val="FFFF00"/>
                </a:solidFill>
              </a:rPr>
              <a:t>Drafting &amp; Annotation</a:t>
            </a:r>
            <a:endParaRPr lang="en-GB" sz="2400" b="1" u="sng" dirty="0">
              <a:solidFill>
                <a:srgbClr val="FFFF00"/>
              </a:solidFill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451989"/>
              </p:ext>
            </p:extLst>
          </p:nvPr>
        </p:nvGraphicFramePr>
        <p:xfrm>
          <a:off x="6958624" y="1075589"/>
          <a:ext cx="11550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067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Info Center</a:t>
                      </a:r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7776863" y="1449050"/>
            <a:ext cx="1073538" cy="204227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599572"/>
              </p:ext>
            </p:extLst>
          </p:nvPr>
        </p:nvGraphicFramePr>
        <p:xfrm>
          <a:off x="5593455" y="2867706"/>
          <a:ext cx="380013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0139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r>
                        <a:rPr lang="pt-PT" sz="1400" dirty="0"/>
                        <a:t>botões de controlo da janela do desenho</a:t>
                      </a:r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cxnSp>
        <p:nvCxnSpPr>
          <p:cNvPr id="36" name="Straight Arrow Connector 35"/>
          <p:cNvCxnSpPr/>
          <p:nvPr/>
        </p:nvCxnSpPr>
        <p:spPr>
          <a:xfrm flipV="1">
            <a:off x="9480176" y="2867685"/>
            <a:ext cx="399124" cy="115372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275393"/>
              </p:ext>
            </p:extLst>
          </p:nvPr>
        </p:nvGraphicFramePr>
        <p:xfrm>
          <a:off x="211808" y="3101342"/>
          <a:ext cx="200092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921">
                  <a:extLst>
                    <a:ext uri="{9D8B030D-6E8A-4147-A177-3AD203B41FA5}">
                      <a16:colId xmlns:a16="http://schemas.microsoft.com/office/drawing/2014/main" val="3265155737"/>
                    </a:ext>
                  </a:extLst>
                </a:gridCol>
              </a:tblGrid>
              <a:tr h="253473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menu de</a:t>
                      </a:r>
                      <a:r>
                        <a:rPr lang="pt-PT" sz="1400" baseline="0" dirty="0"/>
                        <a:t> controlo da visualização</a:t>
                      </a:r>
                      <a:endParaRPr lang="pt-PT" sz="1400" dirty="0"/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8283"/>
                  </a:ext>
                </a:extLst>
              </a:tr>
            </a:tbl>
          </a:graphicData>
        </a:graphic>
      </p:graphicFrame>
      <p:cxnSp>
        <p:nvCxnSpPr>
          <p:cNvPr id="39" name="Straight Arrow Connector 38"/>
          <p:cNvCxnSpPr/>
          <p:nvPr/>
        </p:nvCxnSpPr>
        <p:spPr>
          <a:xfrm flipV="1">
            <a:off x="2369375" y="2925372"/>
            <a:ext cx="221675" cy="306941"/>
          </a:xfrm>
          <a:prstGeom prst="straightConnector1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44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934797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2392" y="1630314"/>
            <a:ext cx="9770681" cy="112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b="1" dirty="0"/>
              <a:t>O </a:t>
            </a:r>
            <a:r>
              <a:rPr lang="en-GB" sz="2400" b="1" dirty="0" err="1"/>
              <a:t>aspecto</a:t>
            </a:r>
            <a:r>
              <a:rPr lang="en-GB" sz="2400" b="1" dirty="0"/>
              <a:t> da </a:t>
            </a:r>
            <a:r>
              <a:rPr lang="en-GB" sz="2400" b="1" u="sng" dirty="0" err="1">
                <a:solidFill>
                  <a:srgbClr val="002060"/>
                </a:solidFill>
              </a:rPr>
              <a:t>janela</a:t>
            </a:r>
            <a:r>
              <a:rPr lang="en-GB" sz="2400" b="1" u="sng" dirty="0">
                <a:solidFill>
                  <a:srgbClr val="002060"/>
                </a:solidFill>
              </a:rPr>
              <a:t> do </a:t>
            </a:r>
            <a:r>
              <a:rPr lang="en-GB" sz="2400" b="1" u="sng" dirty="0" err="1">
                <a:solidFill>
                  <a:srgbClr val="002060"/>
                </a:solidFill>
              </a:rPr>
              <a:t>Autocad</a:t>
            </a:r>
            <a:r>
              <a:rPr lang="en-GB" sz="2400" b="1" dirty="0"/>
              <a:t> </a:t>
            </a:r>
            <a:r>
              <a:rPr lang="en-GB" sz="2400" b="1" dirty="0" err="1"/>
              <a:t>varia</a:t>
            </a:r>
            <a:r>
              <a:rPr lang="en-GB" sz="2400" b="1" dirty="0"/>
              <a:t> de </a:t>
            </a:r>
            <a:r>
              <a:rPr lang="en-GB" sz="2400" b="1" dirty="0" err="1"/>
              <a:t>acordo</a:t>
            </a:r>
            <a:r>
              <a:rPr lang="en-GB" sz="2400" b="1" dirty="0"/>
              <a:t> com o </a:t>
            </a:r>
            <a:r>
              <a:rPr lang="en-GB" sz="2400" b="1" dirty="0" err="1">
                <a:solidFill>
                  <a:srgbClr val="FF0000"/>
                </a:solidFill>
              </a:rPr>
              <a:t>ambiente</a:t>
            </a:r>
            <a:r>
              <a:rPr lang="en-GB" sz="2400" b="1" dirty="0">
                <a:solidFill>
                  <a:srgbClr val="FF0000"/>
                </a:solidFill>
              </a:rPr>
              <a:t> de </a:t>
            </a:r>
            <a:r>
              <a:rPr lang="en-GB" sz="2400" b="1" dirty="0" err="1">
                <a:solidFill>
                  <a:srgbClr val="FF0000"/>
                </a:solidFill>
              </a:rPr>
              <a:t>trabalho</a:t>
            </a:r>
            <a:r>
              <a:rPr lang="en-GB" sz="2400" b="1" dirty="0"/>
              <a:t> (</a:t>
            </a:r>
            <a:r>
              <a:rPr lang="en-GB" sz="2400" b="1" dirty="0">
                <a:solidFill>
                  <a:srgbClr val="FFFF00"/>
                </a:solidFill>
              </a:rPr>
              <a:t>Workspace</a:t>
            </a:r>
            <a:r>
              <a:rPr lang="en-GB" sz="2400" b="1" dirty="0"/>
              <a:t>) que </a:t>
            </a:r>
            <a:r>
              <a:rPr lang="en-GB" sz="2400" b="1" dirty="0" err="1"/>
              <a:t>está</a:t>
            </a:r>
            <a:r>
              <a:rPr lang="en-GB" sz="2400" b="1" dirty="0"/>
              <a:t> </a:t>
            </a:r>
            <a:r>
              <a:rPr lang="en-GB" sz="2400" b="1" u="sng" dirty="0" err="1"/>
              <a:t>activo</a:t>
            </a:r>
            <a:r>
              <a:rPr lang="en-GB" sz="2400" b="1" dirty="0"/>
              <a:t>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D0B422-B737-458C-AC1C-953009E1C542}"/>
              </a:ext>
            </a:extLst>
          </p:cNvPr>
          <p:cNvSpPr txBox="1"/>
          <p:nvPr/>
        </p:nvSpPr>
        <p:spPr>
          <a:xfrm>
            <a:off x="832392" y="3174417"/>
            <a:ext cx="9770681" cy="2236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b="1" dirty="0"/>
              <a:t>Um Workspace define </a:t>
            </a:r>
            <a:r>
              <a:rPr lang="en-GB" sz="2400" b="1" dirty="0" err="1"/>
              <a:t>os</a:t>
            </a:r>
            <a:r>
              <a:rPr lang="en-GB" sz="2400" b="1" dirty="0"/>
              <a:t> </a:t>
            </a:r>
            <a:r>
              <a:rPr lang="en-GB" sz="2400" b="1" u="sng" dirty="0" err="1"/>
              <a:t>elementos</a:t>
            </a:r>
            <a:r>
              <a:rPr lang="en-GB" sz="2400" b="1" u="sng" dirty="0"/>
              <a:t> da </a:t>
            </a:r>
            <a:r>
              <a:rPr lang="en-GB" sz="2400" b="1" u="sng" dirty="0" err="1"/>
              <a:t>janela</a:t>
            </a:r>
            <a:r>
              <a:rPr lang="en-GB" sz="2400" b="1" u="sng" dirty="0"/>
              <a:t> do </a:t>
            </a:r>
            <a:r>
              <a:rPr lang="en-GB" sz="2400" b="1" u="sng" dirty="0" err="1"/>
              <a:t>Autocad</a:t>
            </a:r>
            <a:r>
              <a:rPr lang="en-GB" sz="2400" b="1" dirty="0"/>
              <a:t> que </a:t>
            </a:r>
            <a:r>
              <a:rPr lang="en-GB" sz="2400" b="1" dirty="0" err="1"/>
              <a:t>estão</a:t>
            </a:r>
            <a:r>
              <a:rPr lang="en-GB" sz="2400" b="1" dirty="0"/>
              <a:t> </a:t>
            </a:r>
            <a:r>
              <a:rPr lang="en-GB" sz="2400" b="1" dirty="0" err="1"/>
              <a:t>visíveis</a:t>
            </a:r>
            <a:r>
              <a:rPr lang="en-GB" sz="2400" b="1" dirty="0"/>
              <a:t> e a </a:t>
            </a:r>
            <a:r>
              <a:rPr lang="en-GB" sz="2400" b="1" dirty="0" err="1"/>
              <a:t>respectiva</a:t>
            </a:r>
            <a:r>
              <a:rPr lang="en-GB" sz="2400" b="1" dirty="0"/>
              <a:t> </a:t>
            </a:r>
            <a:r>
              <a:rPr lang="en-GB" sz="2400" b="1" dirty="0" err="1"/>
              <a:t>localização</a:t>
            </a:r>
            <a:r>
              <a:rPr lang="en-GB" sz="2400" b="1" dirty="0"/>
              <a:t>, </a:t>
            </a:r>
            <a:r>
              <a:rPr lang="en-GB" sz="2400" b="1" dirty="0" err="1"/>
              <a:t>permitindo</a:t>
            </a:r>
            <a:r>
              <a:rPr lang="en-GB" sz="2400" b="1" dirty="0"/>
              <a:t> a </a:t>
            </a:r>
            <a:r>
              <a:rPr lang="en-GB" sz="2400" b="1" dirty="0" err="1">
                <a:solidFill>
                  <a:srgbClr val="FF0000"/>
                </a:solidFill>
              </a:rPr>
              <a:t>personalização</a:t>
            </a:r>
            <a:r>
              <a:rPr lang="en-GB" sz="2400" b="1" dirty="0"/>
              <a:t> do </a:t>
            </a:r>
            <a:r>
              <a:rPr lang="en-GB" sz="2400" b="1" dirty="0" err="1"/>
              <a:t>ambiente</a:t>
            </a:r>
            <a:r>
              <a:rPr lang="en-GB" sz="2400" b="1" dirty="0"/>
              <a:t> de </a:t>
            </a:r>
            <a:r>
              <a:rPr lang="en-GB" sz="2400" b="1" dirty="0" err="1"/>
              <a:t>trabalho</a:t>
            </a:r>
            <a:r>
              <a:rPr lang="en-GB" sz="2400" b="1" dirty="0"/>
              <a:t> para </a:t>
            </a:r>
            <a:r>
              <a:rPr lang="en-GB" sz="2400" b="1" dirty="0" err="1"/>
              <a:t>uma</a:t>
            </a:r>
            <a:r>
              <a:rPr lang="en-GB" sz="2400" b="1" dirty="0"/>
              <a:t> </a:t>
            </a:r>
            <a:r>
              <a:rPr lang="en-GB" sz="2400" b="1" dirty="0" err="1"/>
              <a:t>melhor</a:t>
            </a:r>
            <a:r>
              <a:rPr lang="en-GB" sz="2400" b="1" dirty="0"/>
              <a:t> </a:t>
            </a:r>
            <a:r>
              <a:rPr lang="en-GB" sz="2400" b="1" dirty="0" err="1"/>
              <a:t>adequação</a:t>
            </a:r>
            <a:r>
              <a:rPr lang="en-GB" sz="2400" b="1" dirty="0"/>
              <a:t> do </a:t>
            </a:r>
            <a:r>
              <a:rPr lang="en-GB" sz="2400" b="1" dirty="0" err="1"/>
              <a:t>programa</a:t>
            </a:r>
            <a:r>
              <a:rPr lang="en-GB" sz="2400" b="1" dirty="0"/>
              <a:t> </a:t>
            </a:r>
            <a:r>
              <a:rPr lang="en-GB" sz="2400" b="1" dirty="0" err="1"/>
              <a:t>às</a:t>
            </a:r>
            <a:r>
              <a:rPr lang="en-GB" sz="2400" b="1" dirty="0"/>
              <a:t> </a:t>
            </a:r>
            <a:r>
              <a:rPr lang="en-GB" sz="2400" b="1" dirty="0" err="1"/>
              <a:t>necessidades</a:t>
            </a:r>
            <a:r>
              <a:rPr lang="en-GB" sz="2400" b="1" dirty="0"/>
              <a:t> do </a:t>
            </a:r>
            <a:r>
              <a:rPr lang="en-GB" sz="2400" b="1" dirty="0" err="1"/>
              <a:t>utilizador</a:t>
            </a:r>
            <a:r>
              <a:rPr lang="en-GB" sz="2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07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613523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3696" y="867379"/>
            <a:ext cx="11580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b="1" dirty="0"/>
              <a:t>Para </a:t>
            </a:r>
            <a:r>
              <a:rPr lang="pt-PT" sz="2400" b="1" dirty="0">
                <a:solidFill>
                  <a:srgbClr val="FF0000"/>
                </a:solidFill>
              </a:rPr>
              <a:t>mudar de Workspace</a:t>
            </a:r>
            <a:r>
              <a:rPr lang="pt-PT" sz="2400" b="1" dirty="0"/>
              <a:t>, clicar na </a:t>
            </a:r>
            <a:r>
              <a:rPr lang="pt-PT" sz="2400" b="1" dirty="0">
                <a:solidFill>
                  <a:srgbClr val="FFFF00"/>
                </a:solidFill>
              </a:rPr>
              <a:t>barra de estados</a:t>
            </a:r>
            <a:r>
              <a:rPr lang="pt-PT" sz="2400" b="1" dirty="0"/>
              <a:t> no ícone </a:t>
            </a:r>
            <a:r>
              <a:rPr lang="pt-PT" sz="2400" b="1" dirty="0">
                <a:solidFill>
                  <a:srgbClr val="002060"/>
                </a:solidFill>
              </a:rPr>
              <a:t>Workspace Switching</a:t>
            </a:r>
            <a:r>
              <a:rPr lang="pt-PT" sz="2400" b="1" dirty="0"/>
              <a:t> e seleccionar o ambiente de trabalho pretendido.</a:t>
            </a:r>
            <a:endParaRPr lang="en-GB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6" y="2228715"/>
            <a:ext cx="4933904" cy="157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5515" y="5115265"/>
            <a:ext cx="11580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b="1" dirty="0"/>
              <a:t>Tendo ajustado os elementos da janela do Autocad e pretendendo gravar esse Workspace, seleccionar no ícone anterior a opção </a:t>
            </a:r>
            <a:r>
              <a:rPr lang="pt-PT" sz="2400" b="1" dirty="0">
                <a:solidFill>
                  <a:srgbClr val="002060"/>
                </a:solidFill>
              </a:rPr>
              <a:t>Save Current As ...</a:t>
            </a:r>
            <a:r>
              <a:rPr lang="pt-PT" sz="2400" b="1" dirty="0"/>
              <a:t>, atribuindo um nome a esse ambiente de trabalho. </a:t>
            </a:r>
            <a:endParaRPr lang="en-GB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79" y="2067708"/>
            <a:ext cx="5244542" cy="294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15" y="4527012"/>
            <a:ext cx="5645469" cy="29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wn Arrow 9"/>
          <p:cNvSpPr/>
          <p:nvPr/>
        </p:nvSpPr>
        <p:spPr>
          <a:xfrm>
            <a:off x="3973132" y="3966693"/>
            <a:ext cx="321972" cy="5216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2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49960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3696" y="1339403"/>
            <a:ext cx="11670777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b="1" dirty="0"/>
              <a:t>O </a:t>
            </a:r>
            <a:r>
              <a:rPr lang="pt-PT" sz="2000" b="1" dirty="0">
                <a:solidFill>
                  <a:srgbClr val="FFFF00"/>
                </a:solidFill>
              </a:rPr>
              <a:t>menu da aplicação</a:t>
            </a:r>
            <a:r>
              <a:rPr lang="pt-PT" sz="2000" b="1" dirty="0"/>
              <a:t> permite o acesso às principais funções relativas à manipulação de ficheiros (como por exemplo abertura, gravação e exportação) e à impressão de desenhos.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5" y="4434685"/>
            <a:ext cx="11670778" cy="10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3696" y="5677563"/>
            <a:ext cx="11670777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b="1" dirty="0"/>
              <a:t>Por exemplo o separador Home contém as principais funções de produção de desenhos, como por exemplo os comandos </a:t>
            </a:r>
            <a:r>
              <a:rPr lang="pt-PT" sz="2000" b="1" dirty="0">
                <a:solidFill>
                  <a:srgbClr val="FF0000"/>
                </a:solidFill>
              </a:rPr>
              <a:t>Line</a:t>
            </a:r>
            <a:r>
              <a:rPr lang="pt-PT" sz="2000" b="1" dirty="0"/>
              <a:t>, </a:t>
            </a:r>
            <a:r>
              <a:rPr lang="pt-PT" sz="2000" b="1" dirty="0">
                <a:solidFill>
                  <a:srgbClr val="FF0000"/>
                </a:solidFill>
              </a:rPr>
              <a:t>Circle</a:t>
            </a:r>
            <a:r>
              <a:rPr lang="pt-PT" sz="2000" b="1" dirty="0"/>
              <a:t>, </a:t>
            </a:r>
            <a:r>
              <a:rPr lang="pt-PT" sz="2000" b="1" dirty="0">
                <a:solidFill>
                  <a:srgbClr val="FF0000"/>
                </a:solidFill>
              </a:rPr>
              <a:t>Hatch</a:t>
            </a:r>
            <a:r>
              <a:rPr lang="pt-PT" sz="2000" b="1" dirty="0"/>
              <a:t>.</a:t>
            </a:r>
            <a:endParaRPr lang="en-GB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812311-2C39-4AAB-A21F-F78E77C01F66}"/>
              </a:ext>
            </a:extLst>
          </p:cNvPr>
          <p:cNvSpPr txBox="1"/>
          <p:nvPr/>
        </p:nvSpPr>
        <p:spPr>
          <a:xfrm>
            <a:off x="260611" y="1996854"/>
            <a:ext cx="11670777" cy="1879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pt-PT" sz="2000" b="1" dirty="0"/>
          </a:p>
          <a:p>
            <a:pPr algn="just">
              <a:lnSpc>
                <a:spcPct val="150000"/>
              </a:lnSpc>
            </a:pPr>
            <a:r>
              <a:rPr lang="pt-PT" sz="2000" b="1" dirty="0"/>
              <a:t>A </a:t>
            </a:r>
            <a:r>
              <a:rPr lang="pt-PT" sz="2000" b="1" dirty="0" err="1">
                <a:solidFill>
                  <a:srgbClr val="FFFF00"/>
                </a:solidFill>
              </a:rPr>
              <a:t>ribbon</a:t>
            </a:r>
            <a:r>
              <a:rPr lang="pt-PT" sz="2000" b="1" dirty="0"/>
              <a:t> (friso, barra) corresponde ao modo mais recente de acesso às principais  funções do Autocad, sendo uma alternativa à utilização de barras de ferramentas e menus, agrupando conjuntos de ícones relacionados com o tema do separador.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6118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329334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826" y="1314748"/>
            <a:ext cx="1139234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INTERACÇÃO COM O AUTOCAD: </a:t>
            </a:r>
            <a:r>
              <a:rPr lang="pt-PT" sz="2800" b="1" dirty="0">
                <a:latin typeface="Calibri" panose="020F0502020204030204" pitchFamily="34" charset="0"/>
              </a:rPr>
              <a:t>O </a:t>
            </a:r>
            <a:r>
              <a:rPr lang="pt-PT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RATO</a:t>
            </a:r>
            <a:r>
              <a:rPr lang="pt-PT" sz="2800" b="1" dirty="0">
                <a:latin typeface="Calibri" panose="020F0502020204030204" pitchFamily="34" charset="0"/>
              </a:rPr>
              <a:t> É O PERIFÉRICO MAIS UTILIZADO, </a:t>
            </a:r>
            <a:r>
              <a:rPr lang="pt-PT" sz="2800" b="1" u="sng" dirty="0">
                <a:latin typeface="Calibri" panose="020F0502020204030204" pitchFamily="34" charset="0"/>
              </a:rPr>
              <a:t>PERMITINDO: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8B8D4-866B-4B03-8827-D0AB50650909}"/>
              </a:ext>
            </a:extLst>
          </p:cNvPr>
          <p:cNvSpPr txBox="1"/>
          <p:nvPr/>
        </p:nvSpPr>
        <p:spPr>
          <a:xfrm>
            <a:off x="399826" y="2596485"/>
            <a:ext cx="1139234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800" b="1" u="sng" dirty="0">
                <a:latin typeface="Calibri" panose="020F0502020204030204" pitchFamily="34" charset="0"/>
              </a:rPr>
              <a:t>SELECCIONAR UM </a:t>
            </a:r>
            <a:r>
              <a:rPr lang="pt-PT" sz="28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ITEM</a:t>
            </a:r>
            <a:r>
              <a:rPr lang="pt-PT" sz="2800" b="1" u="sng" dirty="0">
                <a:latin typeface="Calibri" panose="020F0502020204030204" pitchFamily="34" charset="0"/>
              </a:rPr>
              <a:t> NUM MENU OU NUMA CAIXA DE DIÁLOGO</a:t>
            </a:r>
            <a:r>
              <a:rPr lang="pt-PT" sz="2800" b="1" dirty="0">
                <a:latin typeface="Calibri" panose="020F0502020204030204" pitchFamily="34" charset="0"/>
              </a:rPr>
              <a:t>,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33E683-4633-41D9-9EA9-E9AD749A502E}"/>
              </a:ext>
            </a:extLst>
          </p:cNvPr>
          <p:cNvSpPr txBox="1"/>
          <p:nvPr/>
        </p:nvSpPr>
        <p:spPr>
          <a:xfrm>
            <a:off x="399826" y="3242815"/>
            <a:ext cx="1139234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800" b="1" u="sng" dirty="0">
                <a:latin typeface="Calibri" panose="020F0502020204030204" pitchFamily="34" charset="0"/>
              </a:rPr>
              <a:t>SELECCIONAR UM </a:t>
            </a:r>
            <a:r>
              <a:rPr lang="pt-PT" sz="28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ÍCONE</a:t>
            </a:r>
            <a:r>
              <a:rPr lang="pt-PT" sz="2800" b="1" u="sng" dirty="0">
                <a:latin typeface="Calibri" panose="020F0502020204030204" pitchFamily="34" charset="0"/>
              </a:rPr>
              <a:t> NUMA BARRA DE FERRAMENTAS</a:t>
            </a:r>
            <a:r>
              <a:rPr lang="pt-PT" sz="2800" b="1" dirty="0">
                <a:latin typeface="Calibri" panose="020F0502020204030204" pitchFamily="34" charset="0"/>
              </a:rPr>
              <a:t>,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8AD0A-375C-4D82-B6C0-76AAFFDBA0CF}"/>
              </a:ext>
            </a:extLst>
          </p:cNvPr>
          <p:cNvSpPr txBox="1"/>
          <p:nvPr/>
        </p:nvSpPr>
        <p:spPr>
          <a:xfrm>
            <a:off x="385078" y="3770249"/>
            <a:ext cx="1139234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800" b="1" u="sng" dirty="0">
                <a:latin typeface="Calibri" panose="020F0502020204030204" pitchFamily="34" charset="0"/>
              </a:rPr>
              <a:t>ARRASTAR E LARGAR </a:t>
            </a:r>
            <a:r>
              <a:rPr lang="pt-PT" sz="28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OBJECTOS</a:t>
            </a:r>
            <a:r>
              <a:rPr lang="pt-PT" sz="2800" b="1" u="sng" dirty="0">
                <a:latin typeface="Calibri" panose="020F0502020204030204" pitchFamily="34" charset="0"/>
              </a:rPr>
              <a:t>, </a:t>
            </a:r>
            <a:r>
              <a:rPr lang="pt-PT" sz="28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B58A4-D970-46FF-88D5-88313C61EB34}"/>
              </a:ext>
            </a:extLst>
          </p:cNvPr>
          <p:cNvSpPr txBox="1"/>
          <p:nvPr/>
        </p:nvSpPr>
        <p:spPr>
          <a:xfrm>
            <a:off x="385078" y="4348503"/>
            <a:ext cx="1139234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800" b="1" u="sng" dirty="0">
                <a:latin typeface="Calibri" panose="020F0502020204030204" pitchFamily="34" charset="0"/>
              </a:rPr>
              <a:t>ESPECIFICAR </a:t>
            </a:r>
            <a:r>
              <a:rPr lang="pt-PT" sz="28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COORDENADAS</a:t>
            </a:r>
            <a:r>
              <a:rPr lang="pt-PT" sz="2800" b="1" u="sng" dirty="0">
                <a:latin typeface="Calibri" panose="020F0502020204030204" pitchFamily="34" charset="0"/>
              </a:rPr>
              <a:t> NA ÁREA GRÁFICA</a:t>
            </a:r>
            <a:r>
              <a:rPr lang="pt-PT" sz="2800" b="1" dirty="0">
                <a:latin typeface="Calibri" panose="020F0502020204030204" pitchFamily="34" charset="0"/>
              </a:rPr>
              <a:t> OU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4CCDB-C4D9-41F5-86F6-3EC0DE1E491F}"/>
              </a:ext>
            </a:extLst>
          </p:cNvPr>
          <p:cNvSpPr txBox="1"/>
          <p:nvPr/>
        </p:nvSpPr>
        <p:spPr>
          <a:xfrm>
            <a:off x="385078" y="5005605"/>
            <a:ext cx="1139234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800" b="1" u="sng" dirty="0">
                <a:latin typeface="Calibri" panose="020F0502020204030204" pitchFamily="34" charset="0"/>
              </a:rPr>
              <a:t>SELECCIONAR </a:t>
            </a:r>
            <a:r>
              <a:rPr lang="pt-PT" sz="28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ENTIDADES GRÁFICAS</a:t>
            </a:r>
            <a:r>
              <a:rPr lang="pt-PT" sz="2800" b="1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03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202690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34" y="1163043"/>
            <a:ext cx="4843345" cy="549533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99134" y="1163043"/>
            <a:ext cx="2861860" cy="446816"/>
          </a:xfrm>
          <a:prstGeom prst="round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>
            <a:off x="5668382" y="2682417"/>
            <a:ext cx="1750219" cy="0"/>
          </a:xfrm>
          <a:prstGeom prst="line">
            <a:avLst/>
          </a:prstGeom>
          <a:ln w="444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68382" y="3392675"/>
            <a:ext cx="666484" cy="0"/>
          </a:xfrm>
          <a:prstGeom prst="line">
            <a:avLst/>
          </a:prstGeom>
          <a:ln w="444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01050" y="3392675"/>
            <a:ext cx="574004" cy="0"/>
          </a:xfrm>
          <a:prstGeom prst="line">
            <a:avLst/>
          </a:prstGeom>
          <a:ln w="444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136261" y="3748823"/>
            <a:ext cx="1064058" cy="3331"/>
          </a:xfrm>
          <a:prstGeom prst="line">
            <a:avLst/>
          </a:prstGeom>
          <a:ln w="444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027262" y="4828955"/>
            <a:ext cx="1962608" cy="15366"/>
          </a:xfrm>
          <a:prstGeom prst="line">
            <a:avLst/>
          </a:prstGeom>
          <a:ln w="444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46817" y="5186977"/>
            <a:ext cx="1791865" cy="0"/>
          </a:xfrm>
          <a:prstGeom prst="line">
            <a:avLst/>
          </a:prstGeom>
          <a:ln w="444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260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766428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946" y="1731581"/>
            <a:ext cx="4235134" cy="378057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53945" y="1731582"/>
            <a:ext cx="2633975" cy="496464"/>
          </a:xfrm>
          <a:prstGeom prst="round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" name="Straight Connector 16"/>
          <p:cNvCxnSpPr/>
          <p:nvPr/>
        </p:nvCxnSpPr>
        <p:spPr>
          <a:xfrm>
            <a:off x="5070932" y="3081662"/>
            <a:ext cx="1750219" cy="0"/>
          </a:xfrm>
          <a:prstGeom prst="line">
            <a:avLst/>
          </a:prstGeom>
          <a:ln w="444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71513" y="4640006"/>
            <a:ext cx="1750219" cy="0"/>
          </a:xfrm>
          <a:prstGeom prst="line">
            <a:avLst/>
          </a:prstGeom>
          <a:ln w="444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94140" y="5438496"/>
            <a:ext cx="1750219" cy="0"/>
          </a:xfrm>
          <a:prstGeom prst="line">
            <a:avLst/>
          </a:prstGeom>
          <a:ln w="444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080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747684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96" y="1342467"/>
            <a:ext cx="6828321" cy="302021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50524" y="2562897"/>
            <a:ext cx="1035864" cy="378252"/>
          </a:xfrm>
          <a:prstGeom prst="round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16"/>
          <p:cNvSpPr txBox="1"/>
          <p:nvPr/>
        </p:nvSpPr>
        <p:spPr>
          <a:xfrm>
            <a:off x="293696" y="4842456"/>
            <a:ext cx="11529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Duplo clique: enquadrar a imagem pelos extremos  do desenho (Zoom-&gt;Extents)</a:t>
            </a:r>
          </a:p>
          <a:p>
            <a:r>
              <a:rPr lang="pt-PT" sz="2000" b="1" dirty="0"/>
              <a:t>Manter pressionado: deslocar o enquadramento da imagem sem alterar ampliação (Pan)</a:t>
            </a:r>
          </a:p>
          <a:p>
            <a:r>
              <a:rPr lang="pt-PT" sz="2000" b="1" dirty="0"/>
              <a:t>Manter pressionado+tecla Shift: movimento obital do observador em torno de um alvo fixo</a:t>
            </a:r>
            <a:endParaRPr lang="en-GB" sz="20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704144" y="3918788"/>
            <a:ext cx="2327721" cy="0"/>
          </a:xfrm>
          <a:prstGeom prst="line">
            <a:avLst/>
          </a:prstGeom>
          <a:ln w="444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989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93695" y="1544636"/>
            <a:ext cx="11302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latin typeface="Calibri" panose="020F0502020204030204" pitchFamily="34" charset="0"/>
              </a:rPr>
              <a:t>A FORMA DO CURSOR DO RATO REFLECTE O TIPO DE ACÇÃO QUE PODE SER REALIZADA:</a:t>
            </a:r>
            <a:endParaRPr lang="pt-PT" sz="24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54" y="2623090"/>
            <a:ext cx="10220734" cy="322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72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EA425C-1C14-4D28-93F6-681560794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647" y="1027485"/>
            <a:ext cx="8471989" cy="4967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1CA4AF-A331-4B5D-804B-D4D5A9B3D50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622BA-B790-4BDA-97AA-737172657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EB796F4-4B9C-4C2B-AB18-2FF912F5A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614067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FF47D86-2907-425A-A014-AE5E4EF4C8B0}"/>
              </a:ext>
            </a:extLst>
          </p:cNvPr>
          <p:cNvSpPr txBox="1"/>
          <p:nvPr/>
        </p:nvSpPr>
        <p:spPr>
          <a:xfrm>
            <a:off x="2382982" y="6094295"/>
            <a:ext cx="968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https://www.3dnatives.com/en/top10-cad-software-180320194/#!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4549F-2124-49DD-AEDA-03F70604B262}"/>
              </a:ext>
            </a:extLst>
          </p:cNvPr>
          <p:cNvSpPr txBox="1"/>
          <p:nvPr/>
        </p:nvSpPr>
        <p:spPr>
          <a:xfrm>
            <a:off x="2826327" y="6430530"/>
            <a:ext cx="710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https://www.capterra.com/engineering-cad-software/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1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080619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3695" y="1037689"/>
            <a:ext cx="116480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b="1" dirty="0"/>
              <a:t>Os </a:t>
            </a:r>
            <a:r>
              <a:rPr lang="pt-PT" sz="2000" b="1" dirty="0">
                <a:solidFill>
                  <a:srgbClr val="FFFF00"/>
                </a:solidFill>
              </a:rPr>
              <a:t>menus do rato</a:t>
            </a:r>
            <a:r>
              <a:rPr lang="pt-PT" sz="2000" b="1" dirty="0"/>
              <a:t>, abertos através de um clique no botão do lado direito do rato, permitem aceder a determinadas funções ou escolher opções relativas a um elemento do ambiente de trabalho.</a:t>
            </a:r>
          </a:p>
          <a:p>
            <a:pPr algn="just">
              <a:lnSpc>
                <a:spcPct val="150000"/>
              </a:lnSpc>
            </a:pPr>
            <a:r>
              <a:rPr lang="pt-PT" sz="2000" b="1" dirty="0"/>
              <a:t>Funcionam </a:t>
            </a:r>
            <a:r>
              <a:rPr lang="pt-PT" sz="2000" b="1" dirty="0">
                <a:solidFill>
                  <a:srgbClr val="FF0000"/>
                </a:solidFill>
              </a:rPr>
              <a:t>em contexto</a:t>
            </a:r>
            <a:r>
              <a:rPr lang="pt-PT" sz="2000" b="1" dirty="0"/>
              <a:t>, isto é, o respectivo resultado depende da situação em que foram accionados, sendo particularmente importantes quando são chamados </a:t>
            </a:r>
            <a:r>
              <a:rPr lang="pt-PT" sz="2000" b="1" dirty="0">
                <a:solidFill>
                  <a:srgbClr val="FF0000"/>
                </a:solidFill>
              </a:rPr>
              <a:t>quando está seleccionada uma entidade gráfica</a:t>
            </a:r>
            <a:r>
              <a:rPr lang="pt-PT" sz="2000" b="1" dirty="0"/>
              <a:t> e </a:t>
            </a:r>
            <a:r>
              <a:rPr lang="pt-PT" sz="2000" b="1" dirty="0">
                <a:solidFill>
                  <a:srgbClr val="FF0000"/>
                </a:solidFill>
              </a:rPr>
              <a:t>quando está a ser executado um comando</a:t>
            </a:r>
            <a:r>
              <a:rPr lang="pt-PT" sz="2000" b="1" dirty="0"/>
              <a:t>.</a:t>
            </a:r>
            <a:endParaRPr lang="en-GB" sz="20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66" y="4022840"/>
            <a:ext cx="3615480" cy="266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01" y="4022840"/>
            <a:ext cx="4111521" cy="266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652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185365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1086" y="1064984"/>
            <a:ext cx="11606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b="1" dirty="0"/>
              <a:t>A </a:t>
            </a:r>
            <a:r>
              <a:rPr lang="pt-PT" sz="2000" b="1" dirty="0">
                <a:solidFill>
                  <a:srgbClr val="FFFF00"/>
                </a:solidFill>
              </a:rPr>
              <a:t>linha de comando</a:t>
            </a:r>
            <a:r>
              <a:rPr lang="pt-PT" sz="2000" b="1" dirty="0"/>
              <a:t> é a área através da qual o AutoCAD pode receber instruções e na qual envia mensagens e solicita a introdução de dados. Por defeito encontra-se ancorada por cima da barra de estados, na base da janela do AutoCAD, embora possa ser disposta de modo flutuante.</a:t>
            </a:r>
          </a:p>
          <a:p>
            <a:pPr algn="just"/>
            <a:r>
              <a:rPr lang="pt-PT" sz="2000" b="1" dirty="0"/>
              <a:t>Apresenta normalmente </a:t>
            </a:r>
            <a:r>
              <a:rPr lang="pt-PT" sz="2000" b="1" dirty="0">
                <a:solidFill>
                  <a:srgbClr val="FF0000"/>
                </a:solidFill>
              </a:rPr>
              <a:t>3 linhas de texto</a:t>
            </a:r>
            <a:r>
              <a:rPr lang="pt-PT" sz="2000" b="1" dirty="0"/>
              <a:t>: a linha de comando mais 2 linhas do histórico imediatamente anterior.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9" y="3003976"/>
            <a:ext cx="7167522" cy="21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189" y="4427167"/>
            <a:ext cx="7086621" cy="20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838665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3694" y="1027485"/>
            <a:ext cx="11606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b="1" dirty="0"/>
              <a:t>Para introduzir um comando através da linha de comando, digite o seu </a:t>
            </a:r>
            <a:r>
              <a:rPr lang="pt-PT" sz="2400" b="1" u="sng" dirty="0"/>
              <a:t>nome</a:t>
            </a:r>
            <a:r>
              <a:rPr lang="pt-PT" sz="2400" b="1" dirty="0"/>
              <a:t> após os 2 pontos do aviso </a:t>
            </a:r>
            <a:r>
              <a:rPr lang="pt-PT" sz="2400" b="1" u="sng" dirty="0"/>
              <a:t>Command</a:t>
            </a:r>
            <a:r>
              <a:rPr lang="pt-PT" sz="2400" b="1" dirty="0"/>
              <a:t> e em seguida pressione a tecla </a:t>
            </a:r>
            <a:r>
              <a:rPr lang="pt-PT" sz="2400" b="1" dirty="0">
                <a:solidFill>
                  <a:srgbClr val="FF0000"/>
                </a:solidFill>
              </a:rPr>
              <a:t>Enter</a:t>
            </a:r>
            <a:r>
              <a:rPr lang="pt-PT" sz="2400" b="1" dirty="0"/>
              <a:t> ou a </a:t>
            </a:r>
            <a:r>
              <a:rPr lang="pt-PT" sz="2400" b="1" dirty="0">
                <a:solidFill>
                  <a:srgbClr val="FF0000"/>
                </a:solidFill>
              </a:rPr>
              <a:t>barra de espaços</a:t>
            </a:r>
            <a:r>
              <a:rPr lang="pt-PT" sz="2400" b="1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693" y="4866834"/>
            <a:ext cx="11606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b="1" dirty="0"/>
              <a:t>A execução de alguns comandos conduz à abertura de uma caixa de diálogo; noutros casos, os comandos seleccionados solicitam a introdução de informação adicional através da linha de comandos; noutros casos ainda, a acção pretendida é logo executada.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0" y="2736162"/>
            <a:ext cx="100393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90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91707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3695" y="3660641"/>
            <a:ext cx="11606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/>
              <a:t>Para responder à opção de base, digitar os dados solicitados e em seguida pressionar a tecla Enter.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/>
              <a:t>Para escolher uma das opções alternativas mostrados entre parenteses rectos, digitar a letra maiúscula respectiva e em seguida pressionar a tecla Enter (ou seleccionar essa opção com o rato).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/>
              <a:t>Para aceitar a resposta pré-definida (se existir), pressionar a tecla Enter.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45" y="1215110"/>
            <a:ext cx="101536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4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695" y="1568535"/>
            <a:ext cx="116069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400" b="1" dirty="0">
                <a:latin typeface="Calibri" panose="020F0502020204030204" pitchFamily="34" charset="0"/>
              </a:rPr>
              <a:t>COMANDO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REGEN</a:t>
            </a:r>
            <a:r>
              <a:rPr lang="pt-PT" sz="2400" b="1" dirty="0">
                <a:latin typeface="Calibri" panose="020F0502020204030204" pitchFamily="34" charset="0"/>
              </a:rPr>
              <a:t> - Provoca uma regeneração do desenho (regenerar significa recalcular todas as entidades matemáticas contidas no desenho). </a:t>
            </a:r>
          </a:p>
          <a:p>
            <a:pPr algn="just"/>
            <a:r>
              <a:rPr lang="pt-PT" sz="2400" b="1" dirty="0">
                <a:latin typeface="Calibri" panose="020F0502020204030204" pitchFamily="34" charset="0"/>
              </a:rPr>
              <a:t>COMANDO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LIMITS</a:t>
            </a:r>
            <a:r>
              <a:rPr lang="pt-PT" sz="2400" b="1" dirty="0">
                <a:latin typeface="Calibri" panose="020F0502020204030204" pitchFamily="34" charset="0"/>
              </a:rPr>
              <a:t> - Define os limites da área de trabalho. Quando se acciona o comando grid, o AutoCAD usa a área delimitada pelo comando limits para posicionar a grid. </a:t>
            </a:r>
          </a:p>
          <a:p>
            <a:pPr algn="just"/>
            <a:r>
              <a:rPr lang="pt-PT" sz="2400" b="1" dirty="0">
                <a:latin typeface="Calibri" panose="020F0502020204030204" pitchFamily="34" charset="0"/>
              </a:rPr>
              <a:t>COMANDO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UNDO</a:t>
            </a:r>
            <a:r>
              <a:rPr lang="pt-PT" sz="2400" b="1" dirty="0">
                <a:latin typeface="Calibri" panose="020F0502020204030204" pitchFamily="34" charset="0"/>
              </a:rPr>
              <a:t> - Desfaz o último comando (para alguns comandos serve para desfazer a seleção, para o comando line especificamente dentro de seu comando ativo desfaz o último segmento de recta). </a:t>
            </a:r>
          </a:p>
          <a:p>
            <a:pPr algn="just"/>
            <a:r>
              <a:rPr lang="pt-PT" sz="2400" b="1" dirty="0">
                <a:latin typeface="Calibri" panose="020F0502020204030204" pitchFamily="34" charset="0"/>
              </a:rPr>
              <a:t>COMANDO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REDO</a:t>
            </a:r>
            <a:r>
              <a:rPr lang="pt-PT" sz="2400" b="1" dirty="0">
                <a:latin typeface="Calibri" panose="020F0502020204030204" pitchFamily="34" charset="0"/>
              </a:rPr>
              <a:t> - Refaz apenas o último comando desfeito pelo comando “UNDO” </a:t>
            </a:r>
          </a:p>
          <a:p>
            <a:pPr algn="just"/>
            <a:r>
              <a:rPr lang="pt-PT" sz="2400" b="1" dirty="0">
                <a:latin typeface="Calibri" panose="020F0502020204030204" pitchFamily="34" charset="0"/>
              </a:rPr>
              <a:t>COMANDO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LWT</a:t>
            </a:r>
            <a:r>
              <a:rPr lang="pt-PT" sz="2400" b="1" dirty="0">
                <a:latin typeface="Calibri" panose="020F0502020204030204" pitchFamily="34" charset="0"/>
              </a:rPr>
              <a:t> -  	Activa/Desactiva o Line weight trace (exibe a espessura de um elemento). 	</a:t>
            </a:r>
          </a:p>
          <a:p>
            <a:pPr algn="just"/>
            <a:r>
              <a:rPr lang="pt-PT" sz="2400" b="1" dirty="0">
                <a:latin typeface="Calibri" panose="020F0502020204030204" pitchFamily="34" charset="0"/>
              </a:rPr>
              <a:t>MODE - 	Controla o uso do modo model space e paper space 	</a:t>
            </a:r>
          </a:p>
          <a:p>
            <a:pPr algn="just"/>
            <a:endParaRPr lang="pt-PT" sz="24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11704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454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5" y="1092493"/>
            <a:ext cx="11686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b="1" dirty="0"/>
              <a:t>Para </a:t>
            </a:r>
            <a:r>
              <a:rPr lang="pt-PT" sz="2400" b="1" dirty="0">
                <a:solidFill>
                  <a:srgbClr val="FF0000"/>
                </a:solidFill>
              </a:rPr>
              <a:t>repetir</a:t>
            </a:r>
            <a:r>
              <a:rPr lang="pt-PT" sz="2400" b="1" dirty="0"/>
              <a:t> o último comando utilizado, desde que não esteja outro comando activo, pressionar a tecla Enter ou a barra de espaços. Como alternativa, clicar o botão do lado direito do rato sobre a área gráfica, seleccionando no menu que é aberto a primeira opção.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45096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4CBF9B5-21B0-45D2-8EAA-8D4115AC06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602940"/>
              </p:ext>
            </p:extLst>
          </p:nvPr>
        </p:nvGraphicFramePr>
        <p:xfrm>
          <a:off x="2706274" y="2866156"/>
          <a:ext cx="6144127" cy="3830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8285480" imgH="11428560" progId="Photoshop.Image.7">
                  <p:embed/>
                </p:oleObj>
              </mc:Choice>
              <mc:Fallback>
                <p:oleObj name="Image" r:id="rId3" imgW="18285480" imgH="11428560" progId="Photoshop.Image.7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06274" y="2866156"/>
                        <a:ext cx="6144127" cy="3830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5995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903983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9450" y="1314748"/>
            <a:ext cx="115511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b="1" dirty="0"/>
              <a:t>Quando um comando é accionado durante o decorrer da execução de um outro comando sem abortar a execução desse, diz-se que está a ser utilizado em modo </a:t>
            </a:r>
            <a:r>
              <a:rPr lang="pt-PT" sz="2400" b="1" dirty="0">
                <a:solidFill>
                  <a:srgbClr val="FF0000"/>
                </a:solidFill>
              </a:rPr>
              <a:t>transparente </a:t>
            </a:r>
            <a:r>
              <a:rPr lang="pt-PT" sz="2400" b="1" dirty="0"/>
              <a:t>(nem todos os comandos podem ser utilizados em modo transparente). Quando o comando utilizado em modo transparente termina a sua acção, o comando inicial continua no ponto onde foi interrompido.</a:t>
            </a:r>
          </a:p>
          <a:p>
            <a:pPr algn="just"/>
            <a:endParaRPr lang="pt-PT" sz="2400" b="1" dirty="0"/>
          </a:p>
          <a:p>
            <a:pPr algn="just"/>
            <a:r>
              <a:rPr lang="pt-PT" sz="2400" b="1" dirty="0"/>
              <a:t>Quando um comando em modo transparente é accionado a partir de um menu ou de uma barra de ferramentas, não é necessário nenhum procedimento extra para que ele seja utilizado em modo transparente; para introduzir um comando em modo transparente a partir da linha de comando, é necessário digitar um apóstrofo (‘) antes do nome do comando (‘ZOOM).</a:t>
            </a:r>
          </a:p>
        </p:txBody>
      </p:sp>
    </p:spTree>
    <p:extLst>
      <p:ext uri="{BB962C8B-B14F-4D97-AF65-F5344CB8AC3E}">
        <p14:creationId xmlns:p14="http://schemas.microsoft.com/office/powerpoint/2010/main" val="2289284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188490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3696" y="1651850"/>
            <a:ext cx="11392348" cy="95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b="1" dirty="0"/>
              <a:t>A </a:t>
            </a:r>
            <a:r>
              <a:rPr lang="pt-PT" sz="2000" b="1" dirty="0">
                <a:solidFill>
                  <a:srgbClr val="FFFF00"/>
                </a:solidFill>
              </a:rPr>
              <a:t>barra de navegação</a:t>
            </a:r>
            <a:r>
              <a:rPr lang="pt-PT" sz="2000" b="1" dirty="0"/>
              <a:t> permite aceder às funções que controlam a ampliação e o enquadramento de uma dada vista do desenho.</a:t>
            </a:r>
            <a:endParaRPr lang="en-GB" sz="20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0" y="2759891"/>
            <a:ext cx="2618928" cy="18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47" y="2759891"/>
            <a:ext cx="1597188" cy="179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85" y="2759891"/>
            <a:ext cx="2433452" cy="179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909" y="2759891"/>
            <a:ext cx="2640937" cy="180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033" y="2759891"/>
            <a:ext cx="2249397" cy="18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974" y="4639791"/>
            <a:ext cx="2244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Roda de navegação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082676" y="4627959"/>
            <a:ext cx="2244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Panorâmica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65629" y="4614311"/>
            <a:ext cx="2244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Ampliação/redução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595242" y="4614310"/>
            <a:ext cx="2244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Navegação orbital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159531" y="4641606"/>
            <a:ext cx="2244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Slow motion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60770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222347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22830" y="1080848"/>
            <a:ext cx="11764369" cy="474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900" b="1" dirty="0"/>
              <a:t>A visualização dos desenhos pode ser controlada a partir dos </a:t>
            </a:r>
            <a:r>
              <a:rPr lang="pt-PT" sz="1900" b="1" dirty="0">
                <a:solidFill>
                  <a:srgbClr val="FFFF00"/>
                </a:solidFill>
              </a:rPr>
              <a:t>menus de controlo da visualização</a:t>
            </a:r>
            <a:r>
              <a:rPr lang="pt-PT" sz="1900" b="1" dirty="0"/>
              <a:t>.</a:t>
            </a:r>
            <a:endParaRPr lang="en-GB" sz="1900" b="1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6" y="1657465"/>
            <a:ext cx="2378222" cy="126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73" y="3122901"/>
            <a:ext cx="2438980" cy="359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685" y="3122901"/>
            <a:ext cx="3118186" cy="318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60" y="3122901"/>
            <a:ext cx="2490716" cy="152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296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79789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3696" y="1077283"/>
            <a:ext cx="11392348" cy="95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b="1" dirty="0"/>
              <a:t>A </a:t>
            </a:r>
            <a:r>
              <a:rPr lang="pt-PT" sz="2000" b="1" dirty="0">
                <a:solidFill>
                  <a:srgbClr val="FFFF00"/>
                </a:solidFill>
              </a:rPr>
              <a:t>barra de separadores dos desenhos abertos</a:t>
            </a:r>
            <a:r>
              <a:rPr lang="pt-PT" sz="2000" b="1" dirty="0"/>
              <a:t> indica os desenhos que se encontram abertos e permite seleccionar o </a:t>
            </a:r>
            <a:r>
              <a:rPr lang="pt-PT" sz="2000" b="1" dirty="0">
                <a:solidFill>
                  <a:srgbClr val="FF0000"/>
                </a:solidFill>
              </a:rPr>
              <a:t>desenho activo</a:t>
            </a:r>
            <a:r>
              <a:rPr lang="pt-PT" sz="2000" b="1" dirty="0"/>
              <a:t>. </a:t>
            </a:r>
            <a:endParaRPr lang="en-GB" sz="20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198" y="3018306"/>
            <a:ext cx="5818780" cy="285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952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86394" y="887631"/>
            <a:ext cx="1171191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ct val="50000"/>
              </a:spcBef>
            </a:pPr>
            <a:r>
              <a:rPr lang="pt-PT" altLang="pt-PT" sz="2400" dirty="0">
                <a:latin typeface="+mj-lt"/>
              </a:rPr>
              <a:t>NO CASO DA </a:t>
            </a:r>
            <a:r>
              <a:rPr lang="pt-PT" altLang="pt-PT" sz="2400" dirty="0">
                <a:solidFill>
                  <a:schemeClr val="bg2"/>
                </a:solidFill>
                <a:latin typeface="+mj-lt"/>
              </a:rPr>
              <a:t>ENGENHARIA GEOESPACIAL</a:t>
            </a:r>
            <a:r>
              <a:rPr lang="pt-PT" altLang="pt-PT" sz="2400" dirty="0">
                <a:latin typeface="+mj-lt"/>
              </a:rPr>
              <a:t>, A UTILIZAÇÃO DE TECNOLOGIAS CAD TEM EM VISTA SOBRETUDO A </a:t>
            </a:r>
            <a:r>
              <a:rPr lang="pt-PT" altLang="pt-PT" sz="2400" dirty="0">
                <a:solidFill>
                  <a:srgbClr val="FF0000"/>
                </a:solidFill>
                <a:latin typeface="+mj-lt"/>
              </a:rPr>
              <a:t>PRODUÇÃO DE MAPAS</a:t>
            </a:r>
            <a:r>
              <a:rPr lang="pt-PT" altLang="pt-PT" sz="2400" dirty="0">
                <a:latin typeface="+mj-lt"/>
              </a:rPr>
              <a:t>, ESTANDO OS DADOS DISTRIBUÍDOS POR </a:t>
            </a:r>
            <a:r>
              <a:rPr lang="pt-PT" altLang="pt-PT" sz="2400" b="1" u="sng" dirty="0">
                <a:solidFill>
                  <a:schemeClr val="accent1"/>
                </a:solidFill>
                <a:latin typeface="+mj-lt"/>
              </a:rPr>
              <a:t>LAYERS</a:t>
            </a:r>
            <a:r>
              <a:rPr lang="pt-PT" altLang="pt-PT" sz="2400" dirty="0">
                <a:latin typeface="+mj-lt"/>
              </a:rPr>
              <a:t> (CAMADAS) QUE JUNTAMENTE COM O TIPO DE ELEMENTO E COM AS CARACTERÍSTICAS GRÁFICAS COR, ESPESSURA E TIPO DE TRAÇO, SÃO UTILIZADOS PARA </a:t>
            </a:r>
            <a:r>
              <a:rPr lang="pt-PT" altLang="pt-PT" sz="2400" dirty="0">
                <a:solidFill>
                  <a:srgbClr val="FF0000"/>
                </a:solidFill>
                <a:latin typeface="+mj-lt"/>
              </a:rPr>
              <a:t>ORGANIZAR A INFORMAÇÃO</a:t>
            </a:r>
            <a:r>
              <a:rPr lang="pt-PT" altLang="pt-PT" sz="2400" dirty="0">
                <a:latin typeface="+mj-lt"/>
              </a:rPr>
              <a:t> POR TEMAS.</a:t>
            </a:r>
          </a:p>
          <a:p>
            <a:pPr algn="just">
              <a:spcBef>
                <a:spcPct val="50000"/>
              </a:spcBef>
            </a:pPr>
            <a:r>
              <a:rPr lang="pt-PT" altLang="pt-PT" sz="2800" dirty="0">
                <a:latin typeface="Calibri" panose="020F0502020204030204" pitchFamily="34" charset="0"/>
              </a:rPr>
              <a:t>	</a:t>
            </a:r>
            <a:endParaRPr lang="en-GB" altLang="pt-PT" sz="28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55105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4015089"/>
            <a:ext cx="3135028" cy="233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2344167" y="6477280"/>
            <a:ext cx="56666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PT" altLang="pt-PT" dirty="0">
                <a:latin typeface="+mj-lt"/>
              </a:rPr>
              <a:t>Extracto de cartografia 1/10.000 da DGT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204" y="3965484"/>
            <a:ext cx="3922840" cy="24377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63204" y="6426366"/>
            <a:ext cx="403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latin typeface="+mj-lt"/>
              </a:rPr>
              <a:t>Exemplo de um loteamento</a:t>
            </a:r>
          </a:p>
        </p:txBody>
      </p:sp>
      <p:pic>
        <p:nvPicPr>
          <p:cNvPr id="40962" name="Picture 2" descr="Layers">
            <a:extLst>
              <a:ext uri="{FF2B5EF4-FFF2-40B4-BE49-F238E27FC236}">
                <a16:creationId xmlns:a16="http://schemas.microsoft.com/office/drawing/2014/main" id="{C8E40FCC-BF5E-43C8-88B3-CCE7E07D0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4" y="4064695"/>
            <a:ext cx="2560341" cy="233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51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16484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1709" y="1746913"/>
            <a:ext cx="1083632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b="1" dirty="0"/>
              <a:t>O Autocad oferece 2 tipos de </a:t>
            </a:r>
            <a:r>
              <a:rPr lang="pt-PT" sz="2000" b="1" dirty="0">
                <a:solidFill>
                  <a:srgbClr val="FF0000"/>
                </a:solidFill>
              </a:rPr>
              <a:t>espaços de trabalho</a:t>
            </a:r>
            <a:r>
              <a:rPr lang="pt-PT" sz="2000" b="1" dirty="0"/>
              <a:t>:</a:t>
            </a:r>
          </a:p>
          <a:p>
            <a:pPr algn="just">
              <a:lnSpc>
                <a:spcPct val="150000"/>
              </a:lnSpc>
            </a:pPr>
            <a:endParaRPr lang="pt-PT" sz="2000" b="1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rgbClr val="FF0000"/>
                </a:solidFill>
              </a:rPr>
              <a:t>Model</a:t>
            </a:r>
            <a:r>
              <a:rPr lang="pt-PT" sz="2000" b="1" dirty="0"/>
              <a:t>: é neste espaço de trabalho que um desenho é criado, corespondendo a um espaço tridimensional infinito onde o modelo 2D ou 3D tem escala </a:t>
            </a:r>
            <a:r>
              <a:rPr lang="pt-PT" sz="2000" b="1" dirty="0">
                <a:solidFill>
                  <a:srgbClr val="FFFF00"/>
                </a:solidFill>
              </a:rPr>
              <a:t>1/1</a:t>
            </a:r>
            <a:r>
              <a:rPr lang="pt-PT" sz="2000" b="1" dirty="0"/>
              <a:t>, segundo as </a:t>
            </a:r>
            <a:r>
              <a:rPr lang="pt-PT" sz="2000" b="1" dirty="0">
                <a:solidFill>
                  <a:srgbClr val="FFFF00"/>
                </a:solidFill>
              </a:rPr>
              <a:t>unidades</a:t>
            </a:r>
            <a:r>
              <a:rPr lang="pt-PT" sz="2000" b="1" dirty="0"/>
              <a:t> atribuídas ao desenho.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rgbClr val="FF0000"/>
                </a:solidFill>
              </a:rPr>
              <a:t>Layouts</a:t>
            </a:r>
            <a:r>
              <a:rPr lang="pt-PT" sz="2000" b="1" dirty="0"/>
              <a:t>: é neste espaço de trabalho que são compostas as folhas que se pretendem imprimir a uma dada escala.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325209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362912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95" y="1215110"/>
            <a:ext cx="7506414" cy="4687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95" y="6189967"/>
            <a:ext cx="11467725" cy="3839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5809" y="1248018"/>
            <a:ext cx="38348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b="1" dirty="0"/>
              <a:t>A </a:t>
            </a:r>
            <a:r>
              <a:rPr lang="pt-PT" sz="2400" b="1" dirty="0">
                <a:solidFill>
                  <a:srgbClr val="FFFF00"/>
                </a:solidFill>
              </a:rPr>
              <a:t>barra de estados </a:t>
            </a:r>
            <a:r>
              <a:rPr lang="pt-PT" sz="2400" b="1" dirty="0"/>
              <a:t>mostra as coordenadas da posição do cursor, indica o espaço de trabalho activo, o estado das principais funções auxiliares, o estado de visibilidade da espessura das linhas e os ícones de serviços activos.</a:t>
            </a:r>
          </a:p>
        </p:txBody>
      </p:sp>
    </p:spTree>
    <p:extLst>
      <p:ext uri="{BB962C8B-B14F-4D97-AF65-F5344CB8AC3E}">
        <p14:creationId xmlns:p14="http://schemas.microsoft.com/office/powerpoint/2010/main" val="490686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6752" y="1649710"/>
            <a:ext cx="359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TECLAS</a:t>
            </a:r>
            <a:r>
              <a:rPr lang="pt-PT" sz="2800" b="1" dirty="0">
                <a:latin typeface="Calibri" panose="020F0502020204030204" pitchFamily="34" charset="0"/>
              </a:rPr>
              <a:t> IMPORTANTES </a:t>
            </a:r>
            <a:endParaRPr lang="pt-PT" sz="28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6662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796384"/>
              </p:ext>
            </p:extLst>
          </p:nvPr>
        </p:nvGraphicFramePr>
        <p:xfrm>
          <a:off x="683771" y="2983364"/>
          <a:ext cx="10612197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0218">
                  <a:extLst>
                    <a:ext uri="{9D8B030D-6E8A-4147-A177-3AD203B41FA5}">
                      <a16:colId xmlns:a16="http://schemas.microsoft.com/office/drawing/2014/main" val="1675548325"/>
                    </a:ext>
                  </a:extLst>
                </a:gridCol>
                <a:gridCol w="9381979">
                  <a:extLst>
                    <a:ext uri="{9D8B030D-6E8A-4147-A177-3AD203B41FA5}">
                      <a16:colId xmlns:a16="http://schemas.microsoft.com/office/drawing/2014/main" val="496523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2800" dirty="0">
                          <a:latin typeface="Calibri" panose="020F0502020204030204" pitchFamily="34" charset="0"/>
                        </a:rPr>
                        <a:t>ESC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800" b="0" i="0" u="none" strike="noStrike" kern="1200" baseline="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Cancela o Comando Activo - CANCEL 	</a:t>
                      </a:r>
                    </a:p>
                    <a:p>
                      <a:endParaRPr lang="pt-PT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61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2800" dirty="0">
                          <a:latin typeface="Calibri" panose="020F0502020204030204" pitchFamily="34" charset="0"/>
                        </a:rPr>
                        <a:t>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8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Confirma a maioria dos Comandos e activa o último comando 	</a:t>
                      </a:r>
                    </a:p>
                    <a:p>
                      <a:endParaRPr lang="pt-PT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7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52579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521335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6393" y="4867609"/>
            <a:ext cx="11788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b="1" dirty="0">
                <a:latin typeface="Calibri" panose="020F0502020204030204" pitchFamily="34" charset="0"/>
              </a:rPr>
              <a:t>CADA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NOVO DESENHO</a:t>
            </a:r>
            <a:r>
              <a:rPr lang="pt-PT" sz="2400" b="1" dirty="0">
                <a:latin typeface="Calibri" panose="020F0502020204030204" pitchFamily="34" charset="0"/>
              </a:rPr>
              <a:t> É CRIADO COM BASE NUM MODELO (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TEMPLATE</a:t>
            </a:r>
            <a:r>
              <a:rPr lang="pt-PT" sz="2400" b="1" dirty="0">
                <a:latin typeface="Calibri" panose="020F0502020204030204" pitchFamily="34" charset="0"/>
              </a:rPr>
              <a:t>) QUE CONTÉM CONFIGURAÇÕES PREDEFINIDAS, EVITANDO A NECESSIDADE DE SER CRIADA MANUALMENTE ESSA INFORMAÇÃO EM CADA NOVO DESENHO.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9330" y="1215110"/>
            <a:ext cx="117556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Unidades de Trabalho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</a:t>
            </a:r>
            <a:r>
              <a:rPr lang="pt-PT" sz="2800" dirty="0">
                <a:latin typeface="Calibri" panose="020F0502020204030204" pitchFamily="34" charset="0"/>
              </a:rPr>
              <a:t>O AutoCAD utiliza unidades terreno, isto é, considera as dimensões verdadeiras. A questão da escala só se coloca quando for necessário imprimir o desenho. </a:t>
            </a:r>
          </a:p>
          <a:p>
            <a:pPr algn="just"/>
            <a:r>
              <a:rPr lang="pt-PT" sz="2800" dirty="0">
                <a:latin typeface="Calibri" panose="020F0502020204030204" pitchFamily="34" charset="0"/>
              </a:rPr>
              <a:t>A área de desenho é um espaço a 3 dimensões infinito. Ao abrir um desenho pode-se configurar as dimensões da área desse desenho.</a:t>
            </a:r>
          </a:p>
        </p:txBody>
      </p:sp>
    </p:spTree>
    <p:extLst>
      <p:ext uri="{BB962C8B-B14F-4D97-AF65-F5344CB8AC3E}">
        <p14:creationId xmlns:p14="http://schemas.microsoft.com/office/powerpoint/2010/main" val="2706244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643813-6274-4ED2-869A-F18061B3B034}"/>
              </a:ext>
            </a:extLst>
          </p:cNvPr>
          <p:cNvSpPr/>
          <p:nvPr/>
        </p:nvSpPr>
        <p:spPr>
          <a:xfrm>
            <a:off x="482933" y="1827985"/>
            <a:ext cx="10746853" cy="1540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7200" b="1" dirty="0">
                <a:solidFill>
                  <a:srgbClr val="FF0000"/>
                </a:solidFill>
              </a:rPr>
              <a:t>COMEÇAR A DESENHAR</a:t>
            </a:r>
          </a:p>
        </p:txBody>
      </p:sp>
    </p:spTree>
    <p:extLst>
      <p:ext uri="{BB962C8B-B14F-4D97-AF65-F5344CB8AC3E}">
        <p14:creationId xmlns:p14="http://schemas.microsoft.com/office/powerpoint/2010/main" val="36629894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4" y="3086515"/>
            <a:ext cx="6773839" cy="362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59164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3696" y="959093"/>
            <a:ext cx="622140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latin typeface="Calibri" panose="020F0502020204030204" pitchFamily="34" charset="0"/>
              </a:rPr>
              <a:t>INICIAR UM NOVO DESENHO (</a:t>
            </a:r>
            <a:r>
              <a:rPr lang="pt-PT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NEW</a:t>
            </a:r>
            <a:r>
              <a:rPr lang="pt-PT" sz="1400" b="1" dirty="0">
                <a:latin typeface="Calibri" panose="020F0502020204030204" pitchFamily="34" charset="0"/>
              </a:rPr>
              <a:t>)</a:t>
            </a:r>
          </a:p>
          <a:p>
            <a:r>
              <a:rPr lang="pt-PT" sz="1400" b="1" dirty="0">
                <a:latin typeface="Calibri" panose="020F0502020204030204" pitchFamily="34" charset="0"/>
              </a:rPr>
              <a:t>ABRIR DESENHO(S) EXISTENTE(S) (</a:t>
            </a:r>
            <a:r>
              <a:rPr lang="pt-PT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OPEN</a:t>
            </a:r>
            <a:r>
              <a:rPr lang="pt-PT" sz="1400" b="1" dirty="0">
                <a:latin typeface="Calibri" panose="020F0502020204030204" pitchFamily="34" charset="0"/>
              </a:rPr>
              <a:t>)</a:t>
            </a:r>
          </a:p>
          <a:p>
            <a:r>
              <a:rPr lang="pt-PT" sz="1400" b="1" dirty="0">
                <a:latin typeface="Calibri" panose="020F0502020204030204" pitchFamily="34" charset="0"/>
              </a:rPr>
              <a:t>GRAVAR UM DESENHO (</a:t>
            </a:r>
            <a:r>
              <a:rPr lang="pt-PT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SAVE</a:t>
            </a:r>
            <a:r>
              <a:rPr lang="pt-PT" sz="1400" b="1" dirty="0">
                <a:latin typeface="Calibri" panose="020F0502020204030204" pitchFamily="34" charset="0"/>
              </a:rPr>
              <a:t>)</a:t>
            </a:r>
          </a:p>
          <a:p>
            <a:r>
              <a:rPr lang="pt-PT" sz="1400" b="1" dirty="0">
                <a:latin typeface="Calibri" panose="020F0502020204030204" pitchFamily="34" charset="0"/>
              </a:rPr>
              <a:t>GRAVAR UM DESENHO COM OUTRO NOME OU OUTRO TIPO (</a:t>
            </a:r>
            <a:r>
              <a:rPr lang="pt-PT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SAVEAS</a:t>
            </a:r>
            <a:r>
              <a:rPr lang="pt-PT" sz="1400" b="1" dirty="0">
                <a:latin typeface="Calibri" panose="020F0502020204030204" pitchFamily="34" charset="0"/>
              </a:rPr>
              <a:t>)</a:t>
            </a:r>
          </a:p>
          <a:p>
            <a:r>
              <a:rPr lang="pt-PT" sz="1400" b="1" dirty="0">
                <a:latin typeface="Calibri" panose="020F0502020204030204" pitchFamily="34" charset="0"/>
              </a:rPr>
              <a:t>EXPORTAR UM DESENHO PARA OUTRO FORMATO (</a:t>
            </a:r>
            <a:r>
              <a:rPr lang="pt-PT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EXPORT</a:t>
            </a:r>
            <a:r>
              <a:rPr lang="pt-PT" sz="1400" b="1" dirty="0">
                <a:latin typeface="Calibri" panose="020F0502020204030204" pitchFamily="34" charset="0"/>
              </a:rPr>
              <a:t>)</a:t>
            </a:r>
          </a:p>
          <a:p>
            <a:r>
              <a:rPr lang="pt-PT" sz="1400" b="1" dirty="0">
                <a:latin typeface="Calibri" panose="020F0502020204030204" pitchFamily="34" charset="0"/>
              </a:rPr>
              <a:t>PARTILHAR UM DESENHO (</a:t>
            </a:r>
            <a:r>
              <a:rPr lang="pt-PT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PUBLISH</a:t>
            </a:r>
            <a:r>
              <a:rPr lang="pt-PT" sz="1400" b="1" dirty="0">
                <a:latin typeface="Calibri" panose="020F0502020204030204" pitchFamily="34" charset="0"/>
              </a:rPr>
              <a:t>)</a:t>
            </a:r>
          </a:p>
          <a:p>
            <a:r>
              <a:rPr lang="pt-PT" sz="1400" b="1" dirty="0">
                <a:latin typeface="Calibri" panose="020F0502020204030204" pitchFamily="34" charset="0"/>
              </a:rPr>
              <a:t>IMPRIMIR UM DESENHO (</a:t>
            </a:r>
            <a:r>
              <a:rPr lang="pt-PT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PRINT</a:t>
            </a:r>
            <a:r>
              <a:rPr lang="pt-PT" sz="1400" b="1" dirty="0">
                <a:latin typeface="Calibri" panose="020F0502020204030204" pitchFamily="34" charset="0"/>
              </a:rPr>
              <a:t>)</a:t>
            </a:r>
          </a:p>
          <a:p>
            <a:r>
              <a:rPr lang="pt-PT" sz="1400" b="1" dirty="0">
                <a:latin typeface="Calibri" panose="020F0502020204030204" pitchFamily="34" charset="0"/>
              </a:rPr>
              <a:t>CONSULTAR PROPRIEDADES DE UM DESENHO (</a:t>
            </a:r>
            <a:r>
              <a:rPr lang="pt-PT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DRAWING UTILITIES</a:t>
            </a:r>
            <a:r>
              <a:rPr lang="pt-PT" sz="1400" b="1" dirty="0">
                <a:latin typeface="Calibri" panose="020F0502020204030204" pitchFamily="34" charset="0"/>
              </a:rPr>
              <a:t>)</a:t>
            </a:r>
          </a:p>
          <a:p>
            <a:r>
              <a:rPr lang="pt-PT" sz="1400" b="1" dirty="0">
                <a:latin typeface="Calibri" panose="020F0502020204030204" pitchFamily="34" charset="0"/>
              </a:rPr>
              <a:t>FECHAR UM DESENHO (</a:t>
            </a:r>
            <a:r>
              <a:rPr lang="pt-PT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CLOSE</a:t>
            </a:r>
            <a:r>
              <a:rPr lang="pt-PT" sz="1400" b="1" dirty="0">
                <a:latin typeface="Calibri" panose="020F0502020204030204" pitchFamily="34" charset="0"/>
              </a:rPr>
              <a:t>)</a:t>
            </a:r>
          </a:p>
          <a:p>
            <a:endParaRPr lang="pt-PT" sz="1600" b="1" dirty="0">
              <a:latin typeface="Calibri" panose="020F0502020204030204" pitchFamily="34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973" y="1201043"/>
            <a:ext cx="4327549" cy="550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993875" y="3739487"/>
            <a:ext cx="2692169" cy="559558"/>
          </a:xfrm>
          <a:prstGeom prst="round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8993874" y="2956861"/>
            <a:ext cx="2692169" cy="559558"/>
          </a:xfrm>
          <a:prstGeom prst="round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8993873" y="6252950"/>
            <a:ext cx="2692169" cy="559558"/>
          </a:xfrm>
          <a:prstGeom prst="round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502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212" y="1745064"/>
            <a:ext cx="34480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453575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9" y="1421214"/>
            <a:ext cx="64770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624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3026" y="1250136"/>
            <a:ext cx="108682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Entidade Gráfica</a:t>
            </a:r>
            <a:endParaRPr lang="pt-PT" sz="28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pt-PT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Termo utilizado para indicar um elemento gráfico primitivo pré-definido pelo AutoCAD. Nas interações dos comandos o AutoCAD refere-se a esses elementos por “Objects”. São exemplo de Entidades Gráficas:</a:t>
            </a:r>
            <a:endParaRPr lang="pt-PT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PT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Line................	Cria segmentos de reta</a:t>
            </a:r>
            <a:endParaRPr lang="pt-PT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Arc.................	Cria um arco de circunferência</a:t>
            </a:r>
            <a:endParaRPr lang="pt-PT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Circle..............	Cria uma circunferência</a:t>
            </a:r>
            <a:endParaRPr lang="pt-PT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Point..............	Cria um ponto</a:t>
            </a:r>
            <a:endParaRPr lang="pt-PT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Polyline .........	Cria um conjunto de linhas</a:t>
            </a:r>
            <a:endParaRPr lang="pt-PT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Dimension......	Cria cotas de dimensionamento</a:t>
            </a:r>
            <a:endParaRPr lang="pt-PT" sz="28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356093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5579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696" y="1000849"/>
            <a:ext cx="11606951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b="1" dirty="0">
                <a:latin typeface="Calibri" panose="020F0502020204030204" pitchFamily="34" charset="0"/>
              </a:rPr>
              <a:t>A construção de um desenho baseia-se, em larga medida, na definição de pontos através das respectivas coordenadas, </a:t>
            </a:r>
            <a:r>
              <a:rPr lang="pt-PT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cartesianas</a:t>
            </a:r>
            <a:r>
              <a:rPr lang="pt-PT" sz="2400" b="1" dirty="0">
                <a:latin typeface="Calibri" panose="020F0502020204030204" pitchFamily="34" charset="0"/>
              </a:rPr>
              <a:t> ou </a:t>
            </a:r>
            <a:r>
              <a:rPr lang="pt-PT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polares</a:t>
            </a:r>
            <a:r>
              <a:rPr lang="pt-PT" sz="2400" b="1" dirty="0">
                <a:latin typeface="Calibri" panose="020F0502020204030204" pitchFamily="34" charset="0"/>
              </a:rPr>
              <a:t>. </a:t>
            </a:r>
            <a:endParaRPr lang="pt-PT" sz="24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85899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4B40DED-E232-4068-AF06-83D9C3E85C69}"/>
              </a:ext>
            </a:extLst>
          </p:cNvPr>
          <p:cNvSpPr/>
          <p:nvPr/>
        </p:nvSpPr>
        <p:spPr>
          <a:xfrm>
            <a:off x="292524" y="1558723"/>
            <a:ext cx="11606951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dirty="0">
                <a:latin typeface="Calibri" panose="020F0502020204030204" pitchFamily="34" charset="0"/>
              </a:rPr>
              <a:t>															Quando um comando do AutoCAD necessita de um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ponto</a:t>
            </a:r>
            <a:r>
              <a:rPr lang="pt-PT" sz="2400" dirty="0">
                <a:latin typeface="Calibri" panose="020F0502020204030204" pitchFamily="34" charset="0"/>
              </a:rPr>
              <a:t> como </a:t>
            </a:r>
            <a:r>
              <a:rPr lang="pt-PT" sz="2400" b="1" u="sng" dirty="0">
                <a:latin typeface="Calibri" panose="020F0502020204030204" pitchFamily="34" charset="0"/>
              </a:rPr>
              <a:t>INPUT</a:t>
            </a:r>
            <a:r>
              <a:rPr lang="pt-PT" sz="2400" dirty="0">
                <a:latin typeface="Calibri" panose="020F0502020204030204" pitchFamily="34" charset="0"/>
              </a:rPr>
              <a:t>, este pode ser fornecido pelo </a:t>
            </a:r>
            <a:r>
              <a:rPr lang="pt-PT" sz="2400" u="sng" dirty="0">
                <a:solidFill>
                  <a:srgbClr val="FF0000"/>
                </a:solidFill>
                <a:latin typeface="Calibri" panose="020F0502020204030204" pitchFamily="34" charset="0"/>
              </a:rPr>
              <a:t>rato</a:t>
            </a:r>
            <a:r>
              <a:rPr lang="pt-PT" sz="2400" dirty="0">
                <a:latin typeface="Calibri" panose="020F0502020204030204" pitchFamily="34" charset="0"/>
              </a:rPr>
              <a:t> ou digitado através do </a:t>
            </a:r>
            <a:r>
              <a:rPr lang="pt-PT" sz="2400" u="sng" dirty="0">
                <a:solidFill>
                  <a:srgbClr val="FF0000"/>
                </a:solidFill>
                <a:latin typeface="Calibri" panose="020F0502020204030204" pitchFamily="34" charset="0"/>
              </a:rPr>
              <a:t>teclado</a:t>
            </a:r>
            <a:r>
              <a:rPr lang="pt-PT" sz="2400" dirty="0">
                <a:latin typeface="Calibri" panose="020F0502020204030204" pitchFamily="34" charset="0"/>
              </a:rPr>
              <a:t>, podendo essas coordenadas ser </a:t>
            </a:r>
            <a:r>
              <a:rPr lang="pt-PT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absolutas</a:t>
            </a:r>
            <a:r>
              <a:rPr lang="pt-PT" sz="2400" dirty="0">
                <a:latin typeface="Calibri" panose="020F0502020204030204" pitchFamily="34" charset="0"/>
              </a:rPr>
              <a:t> ou </a:t>
            </a:r>
            <a:r>
              <a:rPr lang="pt-PT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relativas</a:t>
            </a:r>
            <a:r>
              <a:rPr lang="pt-PT" sz="2400" dirty="0"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97CB98-13FA-4ADA-A856-976EA0D070C0}"/>
              </a:ext>
            </a:extLst>
          </p:cNvPr>
          <p:cNvSpPr/>
          <p:nvPr/>
        </p:nvSpPr>
        <p:spPr>
          <a:xfrm>
            <a:off x="292524" y="3237936"/>
            <a:ext cx="11606951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dirty="0">
                <a:latin typeface="Calibri" panose="020F0502020204030204" pitchFamily="34" charset="0"/>
              </a:rPr>
              <a:t>As coordenadas </a:t>
            </a:r>
            <a:r>
              <a:rPr lang="pt-PT" sz="2400" b="1" u="sng" dirty="0">
                <a:latin typeface="Calibri" panose="020F0502020204030204" pitchFamily="34" charset="0"/>
              </a:rPr>
              <a:t>cartesianas absolutas</a:t>
            </a:r>
            <a:r>
              <a:rPr lang="pt-PT" sz="2400" b="1" dirty="0">
                <a:latin typeface="Calibri" panose="020F0502020204030204" pitchFamily="34" charset="0"/>
              </a:rPr>
              <a:t> </a:t>
            </a:r>
            <a:r>
              <a:rPr lang="pt-PT" sz="2400" dirty="0">
                <a:latin typeface="Calibri" panose="020F0502020204030204" pitchFamily="34" charset="0"/>
              </a:rPr>
              <a:t>são introduzidas </a:t>
            </a:r>
            <a:r>
              <a:rPr lang="pt-PT" sz="2400" dirty="0">
                <a:solidFill>
                  <a:srgbClr val="FFFF00"/>
                </a:solidFill>
                <a:latin typeface="Calibri" panose="020F0502020204030204" pitchFamily="34" charset="0"/>
              </a:rPr>
              <a:t>via </a:t>
            </a:r>
            <a:r>
              <a:rPr lang="pt-PT" sz="2400" b="1" u="sng" dirty="0">
                <a:solidFill>
                  <a:srgbClr val="FFFF00"/>
                </a:solidFill>
                <a:latin typeface="Calibri" panose="020F0502020204030204" pitchFamily="34" charset="0"/>
              </a:rPr>
              <a:t>rato</a:t>
            </a:r>
            <a:r>
              <a:rPr lang="pt-PT" sz="2400" dirty="0">
                <a:solidFill>
                  <a:srgbClr val="FFFF00"/>
                </a:solidFill>
                <a:latin typeface="Calibri" panose="020F0502020204030204" pitchFamily="34" charset="0"/>
              </a:rPr>
              <a:t>, clicando-se um ponto na área gráfica da janela do Autocad</a:t>
            </a:r>
            <a:r>
              <a:rPr lang="pt-PT" sz="2400" dirty="0">
                <a:latin typeface="Calibri" panose="020F0502020204030204" pitchFamily="34" charset="0"/>
              </a:rPr>
              <a:t> ou </a:t>
            </a:r>
            <a:r>
              <a:rPr lang="pt-PT" sz="2400" dirty="0">
                <a:solidFill>
                  <a:srgbClr val="FFC000"/>
                </a:solidFill>
                <a:latin typeface="Calibri" panose="020F0502020204030204" pitchFamily="34" charset="0"/>
              </a:rPr>
              <a:t>via </a:t>
            </a:r>
            <a:r>
              <a:rPr lang="pt-PT" sz="2400" b="1" u="sng" dirty="0">
                <a:solidFill>
                  <a:srgbClr val="FFC000"/>
                </a:solidFill>
                <a:latin typeface="Calibri" panose="020F0502020204030204" pitchFamily="34" charset="0"/>
              </a:rPr>
              <a:t>teclado</a:t>
            </a:r>
            <a:r>
              <a:rPr lang="pt-PT" sz="2400" dirty="0">
                <a:solidFill>
                  <a:srgbClr val="FFC000"/>
                </a:solidFill>
                <a:latin typeface="Calibri" panose="020F0502020204030204" pitchFamily="34" charset="0"/>
              </a:rPr>
              <a:t>, introduzindo na linha de comando pares de coordenadas X e Y, separadas por vírgula</a:t>
            </a:r>
            <a:r>
              <a:rPr lang="pt-PT" sz="2400" dirty="0">
                <a:latin typeface="Calibri" panose="020F0502020204030204" pitchFamily="34" charset="0"/>
              </a:rPr>
              <a:t>. Essas coordenadas tem como base o </a:t>
            </a:r>
            <a:r>
              <a:rPr lang="pt-PT" sz="2400" dirty="0">
                <a:solidFill>
                  <a:srgbClr val="FF0000"/>
                </a:solidFill>
                <a:latin typeface="Calibri" panose="020F0502020204030204" pitchFamily="34" charset="0"/>
              </a:rPr>
              <a:t>zero absoluto</a:t>
            </a:r>
            <a:r>
              <a:rPr lang="pt-PT" sz="2400" dirty="0">
                <a:latin typeface="Calibri" panose="020F0502020204030204" pitchFamily="34" charset="0"/>
              </a:rPr>
              <a:t> (canto inferior esquerdo da área gráfica) do AutoCAD (intersecção do eixo X com o eixo Y). As coordenadas </a:t>
            </a:r>
            <a:r>
              <a:rPr lang="pt-PT" sz="2400" b="1" u="sng" dirty="0">
                <a:latin typeface="Calibri" panose="020F0502020204030204" pitchFamily="34" charset="0"/>
              </a:rPr>
              <a:t>cartesianas relativas</a:t>
            </a:r>
            <a:r>
              <a:rPr lang="pt-PT" sz="2400" dirty="0">
                <a:latin typeface="Calibri" panose="020F0502020204030204" pitchFamily="34" charset="0"/>
              </a:rPr>
              <a:t> especificam as componente dX e dY em relação ao último ponto. </a:t>
            </a:r>
          </a:p>
        </p:txBody>
      </p:sp>
    </p:spTree>
    <p:extLst>
      <p:ext uri="{BB962C8B-B14F-4D97-AF65-F5344CB8AC3E}">
        <p14:creationId xmlns:p14="http://schemas.microsoft.com/office/powerpoint/2010/main" val="183437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320649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419367" y="2010784"/>
            <a:ext cx="94440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b="1" dirty="0">
                <a:latin typeface="Calibri" panose="020F0502020204030204" pitchFamily="34" charset="0"/>
              </a:rPr>
              <a:t>As coordenadas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polares</a:t>
            </a:r>
            <a:r>
              <a:rPr lang="pt-PT" sz="2400" b="1" dirty="0">
                <a:latin typeface="Calibri" panose="020F0502020204030204" pitchFamily="34" charset="0"/>
              </a:rPr>
              <a:t> 2D de um ponto são definidas pela distância à origem e pela amplitude do ângulo do vector posição do ponto relativamente ao eixo X, que pode ser positivo ou negativo (medido respectivamente no sentido contrário ao movimento dos ponteiros do relógio e medido no sentido contrário).</a:t>
            </a:r>
            <a:endParaRPr lang="pt-PT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33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6C376B2-4D8B-4ED2-9649-386F335C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16" y="1078473"/>
            <a:ext cx="8897937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7D547F-46FD-4D2D-B04C-A6B8BAC43D4F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80BF8-33B6-415F-AA34-325DDBFA4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25FE6FE-D0BB-4CAE-BD44-678BEC1BF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5830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391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396967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72461" y="1937983"/>
            <a:ext cx="90348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PT" sz="2000" b="1" dirty="0"/>
              <a:t>Alternativamente à introdução dos valores das coordenadas via </a:t>
            </a:r>
            <a:r>
              <a:rPr lang="pt-PT" sz="2000" b="1" dirty="0">
                <a:solidFill>
                  <a:srgbClr val="FF0000"/>
                </a:solidFill>
              </a:rPr>
              <a:t>teclado</a:t>
            </a:r>
            <a:r>
              <a:rPr lang="pt-PT" sz="2000" b="1" dirty="0"/>
              <a:t>, o Autocad disponibiliza outra forma de comunicação com o utilizador através do </a:t>
            </a:r>
            <a:r>
              <a:rPr lang="pt-PT" sz="2000" b="1" dirty="0">
                <a:solidFill>
                  <a:srgbClr val="FF0000"/>
                </a:solidFill>
              </a:rPr>
              <a:t>Dynamic Input</a:t>
            </a:r>
            <a:r>
              <a:rPr lang="pt-PT" sz="2000" b="1" dirty="0"/>
              <a:t> ou introdução dinâmica de dados. Quando esta forma de comunicação está activa, o utilizador introduz os comandos e restante informação junto ao cursor do rato.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32331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544723"/>
              </p:ext>
            </p:extLst>
          </p:nvPr>
        </p:nvGraphicFramePr>
        <p:xfrm>
          <a:off x="1491474" y="1304890"/>
          <a:ext cx="8567628" cy="5341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8285480" imgH="11428560" progId="Photoshop.Image.7">
                  <p:embed/>
                </p:oleObj>
              </mc:Choice>
              <mc:Fallback>
                <p:oleObj name="Image" r:id="rId2" imgW="18285480" imgH="1142856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91474" y="1304890"/>
                        <a:ext cx="8567628" cy="5341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own Arrow 6"/>
          <p:cNvSpPr/>
          <p:nvPr/>
        </p:nvSpPr>
        <p:spPr>
          <a:xfrm>
            <a:off x="10113668" y="5533904"/>
            <a:ext cx="561876" cy="956903"/>
          </a:xfrm>
          <a:prstGeom prst="downArrow">
            <a:avLst/>
          </a:prstGeom>
          <a:solidFill>
            <a:srgbClr val="FF0000"/>
          </a:solidFill>
          <a:scene3d>
            <a:camera prst="orthographicFront">
              <a:rot lat="0" lon="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/>
          <p:cNvSpPr/>
          <p:nvPr/>
        </p:nvSpPr>
        <p:spPr>
          <a:xfrm>
            <a:off x="8919064" y="2591628"/>
            <a:ext cx="1019868" cy="271000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5281723" y="3763381"/>
            <a:ext cx="1738509" cy="2430942"/>
          </a:xfrm>
          <a:prstGeom prst="straightConnector1">
            <a:avLst/>
          </a:prstGeom>
          <a:ln w="349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43488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9054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227165"/>
              </p:ext>
            </p:extLst>
          </p:nvPr>
        </p:nvGraphicFramePr>
        <p:xfrm>
          <a:off x="79094" y="1091470"/>
          <a:ext cx="5870644" cy="3659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8285480" imgH="11428560" progId="Photoshop.Image.7">
                  <p:embed/>
                </p:oleObj>
              </mc:Choice>
              <mc:Fallback>
                <p:oleObj name="Image" r:id="rId2" imgW="18285480" imgH="1142856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094" y="1091470"/>
                        <a:ext cx="5870644" cy="3659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548730"/>
              </p:ext>
            </p:extLst>
          </p:nvPr>
        </p:nvGraphicFramePr>
        <p:xfrm>
          <a:off x="6050853" y="2921747"/>
          <a:ext cx="6054960" cy="377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8285480" imgH="11428560" progId="Photoshop.Image.7">
                  <p:embed/>
                </p:oleObj>
              </mc:Choice>
              <mc:Fallback>
                <p:oleObj name="Image" r:id="rId4" imgW="18285480" imgH="1142856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50853" y="2921747"/>
                        <a:ext cx="6054960" cy="3774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3628686" y="4003365"/>
            <a:ext cx="858982" cy="665018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1482265" y="4974728"/>
            <a:ext cx="378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Dynamic Input (DYNMODE) on</a:t>
            </a:r>
          </a:p>
        </p:txBody>
      </p:sp>
      <p:cxnSp>
        <p:nvCxnSpPr>
          <p:cNvPr id="8" name="Elbow Connector 7"/>
          <p:cNvCxnSpPr/>
          <p:nvPr/>
        </p:nvCxnSpPr>
        <p:spPr>
          <a:xfrm flipV="1">
            <a:off x="5271318" y="4841737"/>
            <a:ext cx="3110682" cy="317657"/>
          </a:xfrm>
          <a:prstGeom prst="bentConnector3">
            <a:avLst/>
          </a:prstGeom>
          <a:ln w="95250">
            <a:solidFill>
              <a:srgbClr val="FFFF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84560" y="2402848"/>
            <a:ext cx="5101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Para alternar entre os 2 campos, tecla TAB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43488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5703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471554"/>
              </p:ext>
            </p:extLst>
          </p:nvPr>
        </p:nvGraphicFramePr>
        <p:xfrm>
          <a:off x="293695" y="1215110"/>
          <a:ext cx="5583382" cy="3483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8272880" imgH="11428560" progId="Photoshop.Image.7">
                  <p:embed/>
                </p:oleObj>
              </mc:Choice>
              <mc:Fallback>
                <p:oleObj name="Image" r:id="rId2" imgW="18272880" imgH="1142856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3695" y="1215110"/>
                        <a:ext cx="5583382" cy="3483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3643747" y="3976258"/>
            <a:ext cx="858982" cy="665018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589015"/>
              </p:ext>
            </p:extLst>
          </p:nvPr>
        </p:nvGraphicFramePr>
        <p:xfrm>
          <a:off x="6433688" y="2899740"/>
          <a:ext cx="5586881" cy="3483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8285480" imgH="11428560" progId="Photoshop.Image.7">
                  <p:embed/>
                </p:oleObj>
              </mc:Choice>
              <mc:Fallback>
                <p:oleObj name="Image" r:id="rId4" imgW="18285480" imgH="1142856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33688" y="2899740"/>
                        <a:ext cx="5586881" cy="3483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/>
          <p:cNvSpPr/>
          <p:nvPr/>
        </p:nvSpPr>
        <p:spPr>
          <a:xfrm>
            <a:off x="8963891" y="5777345"/>
            <a:ext cx="399127" cy="43955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4" name="Elbow Connector 13"/>
          <p:cNvCxnSpPr/>
          <p:nvPr/>
        </p:nvCxnSpPr>
        <p:spPr>
          <a:xfrm flipV="1">
            <a:off x="4600042" y="4815899"/>
            <a:ext cx="3110682" cy="317657"/>
          </a:xfrm>
          <a:prstGeom prst="bentConnector3">
            <a:avLst/>
          </a:prstGeom>
          <a:ln w="95250">
            <a:solidFill>
              <a:srgbClr val="FFFF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0197" y="4948890"/>
            <a:ext cx="378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Dynamic Input (DYNMODE) off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43488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1113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0FF3C8-A387-400E-BD4D-4229A9BE4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75" y="2999052"/>
            <a:ext cx="3769016" cy="3673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2DF522-0F46-40B2-ACE5-8D43107B1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835" y="3005388"/>
            <a:ext cx="3769016" cy="3681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85677D-7BA5-4CA0-8DE4-716244FB1F41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2CB96-46E9-44A9-BAE6-5599C689E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EA0212-A6F8-4A3C-A581-D8785CDCF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160522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53166D54-13E1-4927-8641-A08037D1909C}"/>
              </a:ext>
            </a:extLst>
          </p:cNvPr>
          <p:cNvSpPr/>
          <p:nvPr/>
        </p:nvSpPr>
        <p:spPr>
          <a:xfrm flipH="1">
            <a:off x="3428153" y="2550451"/>
            <a:ext cx="904938" cy="597402"/>
          </a:xfrm>
          <a:prstGeom prst="rightArrow">
            <a:avLst>
              <a:gd name="adj1" fmla="val 74756"/>
              <a:gd name="adj2" fmla="val 50000"/>
            </a:avLst>
          </a:prstGeom>
          <a:solidFill>
            <a:srgbClr val="002060">
              <a:alpha val="99000"/>
            </a:srgbClr>
          </a:solidFill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A9057-7D4E-4D8D-BA6A-A225E78B5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95" y="1053891"/>
            <a:ext cx="5601033" cy="72469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99E41DB-C10B-4670-BAAC-C21C08F298DF}"/>
              </a:ext>
            </a:extLst>
          </p:cNvPr>
          <p:cNvSpPr/>
          <p:nvPr/>
        </p:nvSpPr>
        <p:spPr>
          <a:xfrm>
            <a:off x="8195961" y="4054222"/>
            <a:ext cx="1232852" cy="487964"/>
          </a:xfrm>
          <a:prstGeom prst="rightArrow">
            <a:avLst>
              <a:gd name="adj1" fmla="val 50000"/>
              <a:gd name="adj2" fmla="val 46455"/>
            </a:avLst>
          </a:prstGeom>
          <a:solidFill>
            <a:srgbClr val="FFFF00">
              <a:alpha val="50000"/>
            </a:srgbClr>
          </a:solidFill>
          <a:scene3d>
            <a:camera prst="orthographicFront">
              <a:rot lat="0" lon="0" rev="81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8C55BA-7F09-4B83-829B-AAD86B54BE37}"/>
              </a:ext>
            </a:extLst>
          </p:cNvPr>
          <p:cNvSpPr txBox="1"/>
          <p:nvPr/>
        </p:nvSpPr>
        <p:spPr>
          <a:xfrm>
            <a:off x="5880715" y="1189871"/>
            <a:ext cx="538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(</a:t>
            </a:r>
            <a:r>
              <a:rPr lang="en-GB" b="1" dirty="0" err="1">
                <a:solidFill>
                  <a:srgbClr val="FF0000"/>
                </a:solidFill>
              </a:rPr>
              <a:t>botão</a:t>
            </a:r>
            <a:r>
              <a:rPr lang="en-GB" b="1" dirty="0">
                <a:solidFill>
                  <a:srgbClr val="FF0000"/>
                </a:solidFill>
              </a:rPr>
              <a:t> do </a:t>
            </a:r>
            <a:r>
              <a:rPr lang="en-GB" b="1" dirty="0" err="1">
                <a:solidFill>
                  <a:srgbClr val="FF0000"/>
                </a:solidFill>
              </a:rPr>
              <a:t>lado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direito</a:t>
            </a:r>
            <a:r>
              <a:rPr lang="en-GB" b="1" dirty="0">
                <a:solidFill>
                  <a:srgbClr val="FF0000"/>
                </a:solidFill>
              </a:rPr>
              <a:t> do </a:t>
            </a:r>
            <a:r>
              <a:rPr lang="en-GB" b="1" dirty="0" err="1">
                <a:solidFill>
                  <a:srgbClr val="FF0000"/>
                </a:solidFill>
              </a:rPr>
              <a:t>rato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em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cima</a:t>
            </a:r>
            <a:r>
              <a:rPr lang="en-GB" b="1" dirty="0">
                <a:solidFill>
                  <a:srgbClr val="FF0000"/>
                </a:solidFill>
              </a:rPr>
              <a:t> do </a:t>
            </a:r>
            <a:r>
              <a:rPr lang="en-GB" b="1" dirty="0" err="1">
                <a:solidFill>
                  <a:srgbClr val="FF0000"/>
                </a:solidFill>
              </a:rPr>
              <a:t>botão</a:t>
            </a:r>
            <a:r>
              <a:rPr lang="en-GB" b="1" dirty="0">
                <a:solidFill>
                  <a:srgbClr val="FF0000"/>
                </a:solidFill>
              </a:rPr>
              <a:t> Dynamic Input)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580F7A6-B827-4D2B-ADFB-0FCC206516C4}"/>
              </a:ext>
            </a:extLst>
          </p:cNvPr>
          <p:cNvSpPr/>
          <p:nvPr/>
        </p:nvSpPr>
        <p:spPr>
          <a:xfrm>
            <a:off x="1110878" y="1573058"/>
            <a:ext cx="904353" cy="847702"/>
          </a:xfrm>
          <a:prstGeom prst="rightArrow">
            <a:avLst/>
          </a:prstGeom>
          <a:solidFill>
            <a:srgbClr val="FF0000"/>
          </a:solidFill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535948-764A-4F59-8FDF-90B70E464174}"/>
              </a:ext>
            </a:extLst>
          </p:cNvPr>
          <p:cNvSpPr/>
          <p:nvPr/>
        </p:nvSpPr>
        <p:spPr>
          <a:xfrm>
            <a:off x="1563054" y="927847"/>
            <a:ext cx="2139516" cy="578292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3793BF-DAF5-4DBA-A7A3-BD51FA3079B3}"/>
              </a:ext>
            </a:extLst>
          </p:cNvPr>
          <p:cNvSpPr/>
          <p:nvPr/>
        </p:nvSpPr>
        <p:spPr>
          <a:xfrm>
            <a:off x="3117954" y="3221618"/>
            <a:ext cx="794479" cy="362347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992095-9510-4B53-B9B3-DDEB70B0D3C8}"/>
              </a:ext>
            </a:extLst>
          </p:cNvPr>
          <p:cNvSpPr/>
          <p:nvPr/>
        </p:nvSpPr>
        <p:spPr>
          <a:xfrm>
            <a:off x="1220752" y="4542186"/>
            <a:ext cx="794479" cy="362347"/>
          </a:xfrm>
          <a:prstGeom prst="ellips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C0F07-362B-4E5B-9EF0-286F682CA71A}"/>
              </a:ext>
            </a:extLst>
          </p:cNvPr>
          <p:cNvSpPr txBox="1"/>
          <p:nvPr/>
        </p:nvSpPr>
        <p:spPr>
          <a:xfrm>
            <a:off x="9428813" y="2915448"/>
            <a:ext cx="26488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FF00"/>
                </a:solidFill>
              </a:rPr>
              <a:t>Consoante</a:t>
            </a:r>
            <a:r>
              <a:rPr lang="en-GB" b="1" dirty="0">
                <a:solidFill>
                  <a:srgbClr val="FFFF00"/>
                </a:solidFill>
              </a:rPr>
              <a:t> a </a:t>
            </a:r>
            <a:r>
              <a:rPr lang="en-GB" b="1" dirty="0" err="1">
                <a:solidFill>
                  <a:srgbClr val="FFFF00"/>
                </a:solidFill>
              </a:rPr>
              <a:t>opção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seleccionada</a:t>
            </a:r>
            <a:r>
              <a:rPr lang="en-GB" b="1" dirty="0">
                <a:solidFill>
                  <a:srgbClr val="FFFF00"/>
                </a:solidFill>
              </a:rPr>
              <a:t>, </a:t>
            </a:r>
            <a:r>
              <a:rPr lang="en-GB" b="1" dirty="0" err="1">
                <a:solidFill>
                  <a:srgbClr val="FFFF00"/>
                </a:solidFill>
              </a:rPr>
              <a:t>os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dois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campos</a:t>
            </a:r>
            <a:r>
              <a:rPr lang="en-GB" b="1" dirty="0">
                <a:solidFill>
                  <a:srgbClr val="FFFF00"/>
                </a:solidFill>
              </a:rPr>
              <a:t> do Dynamic Input </a:t>
            </a:r>
            <a:r>
              <a:rPr lang="en-GB" b="1" dirty="0" err="1">
                <a:solidFill>
                  <a:srgbClr val="FFFF00"/>
                </a:solidFill>
              </a:rPr>
              <a:t>são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coordenadas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cartesianas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absolutas</a:t>
            </a:r>
            <a:r>
              <a:rPr lang="en-GB" b="1" dirty="0">
                <a:solidFill>
                  <a:srgbClr val="FFFF00"/>
                </a:solidFill>
              </a:rPr>
              <a:t>, </a:t>
            </a:r>
            <a:r>
              <a:rPr lang="en-GB" b="1" dirty="0" err="1">
                <a:solidFill>
                  <a:srgbClr val="FFFF00"/>
                </a:solidFill>
              </a:rPr>
              <a:t>coordenadas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cartesianas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relativas</a:t>
            </a:r>
            <a:r>
              <a:rPr lang="en-GB" b="1" dirty="0">
                <a:solidFill>
                  <a:srgbClr val="FFFF00"/>
                </a:solidFill>
              </a:rPr>
              <a:t>, </a:t>
            </a:r>
            <a:r>
              <a:rPr lang="en-GB" b="1" dirty="0" err="1">
                <a:solidFill>
                  <a:srgbClr val="FFFF00"/>
                </a:solidFill>
              </a:rPr>
              <a:t>coordenadas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polares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absolutas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ou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coordenadas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polares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relativas</a:t>
            </a:r>
            <a:endParaRPr lang="en-GB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187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254748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61" y="1056458"/>
            <a:ext cx="11392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A configuração da grid é efectuada da forma seguinte:</a:t>
            </a:r>
            <a:endParaRPr lang="en-GB" sz="2000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7" y="1660670"/>
            <a:ext cx="5378442" cy="106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919" y="1660670"/>
            <a:ext cx="5228590" cy="505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3038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486547" y="2736502"/>
            <a:ext cx="3613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/>
              <a:t>Coordenadas cartesianas</a:t>
            </a:r>
          </a:p>
          <a:p>
            <a:pPr algn="ctr"/>
            <a:r>
              <a:rPr lang="pt-PT" sz="2800" dirty="0"/>
              <a:t> absolutas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55609" y="1836446"/>
            <a:ext cx="3613416" cy="410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600" dirty="0"/>
              <a:t>Command: </a:t>
            </a:r>
            <a:r>
              <a:rPr lang="pt-PT" sz="1600" u="sng" dirty="0">
                <a:solidFill>
                  <a:srgbClr val="FF0000"/>
                </a:solidFill>
              </a:rPr>
              <a:t>LINE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From point: </a:t>
            </a:r>
            <a:r>
              <a:rPr lang="pt-PT" sz="1600" dirty="0">
                <a:solidFill>
                  <a:srgbClr val="FF0000"/>
                </a:solidFill>
              </a:rPr>
              <a:t>40,50</a:t>
            </a:r>
            <a:r>
              <a:rPr lang="pt-PT" sz="1600" dirty="0"/>
              <a:t>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</a:t>
            </a:r>
            <a:r>
              <a:rPr lang="pt-PT" sz="1600" dirty="0">
                <a:solidFill>
                  <a:srgbClr val="FF0000"/>
                </a:solidFill>
              </a:rPr>
              <a:t>80,50</a:t>
            </a:r>
            <a:r>
              <a:rPr lang="pt-PT" sz="1600" dirty="0"/>
              <a:t>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</a:t>
            </a:r>
            <a:r>
              <a:rPr lang="pt-PT" sz="1600" dirty="0">
                <a:solidFill>
                  <a:srgbClr val="FF0000"/>
                </a:solidFill>
              </a:rPr>
              <a:t>80,40</a:t>
            </a:r>
            <a:r>
              <a:rPr lang="pt-PT" sz="1600" dirty="0"/>
              <a:t>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</a:t>
            </a:r>
            <a:r>
              <a:rPr lang="pt-PT" sz="1600" dirty="0">
                <a:solidFill>
                  <a:srgbClr val="FF0000"/>
                </a:solidFill>
              </a:rPr>
              <a:t>70,40</a:t>
            </a:r>
            <a:r>
              <a:rPr lang="pt-PT" sz="1600" dirty="0"/>
              <a:t>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</a:t>
            </a:r>
            <a:r>
              <a:rPr lang="pt-PT" sz="1600" dirty="0">
                <a:solidFill>
                  <a:srgbClr val="FF0000"/>
                </a:solidFill>
              </a:rPr>
              <a:t>70,20</a:t>
            </a:r>
            <a:r>
              <a:rPr lang="pt-PT" sz="1600" dirty="0"/>
              <a:t>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</a:t>
            </a:r>
            <a:r>
              <a:rPr lang="pt-PT" sz="1600" dirty="0">
                <a:solidFill>
                  <a:srgbClr val="FF0000"/>
                </a:solidFill>
              </a:rPr>
              <a:t>60,0</a:t>
            </a:r>
            <a:r>
              <a:rPr lang="pt-PT" sz="1600" dirty="0"/>
              <a:t>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</a:t>
            </a:r>
            <a:r>
              <a:rPr lang="pt-PT" sz="1600" dirty="0">
                <a:solidFill>
                  <a:srgbClr val="FF0000"/>
                </a:solidFill>
              </a:rPr>
              <a:t>50,20</a:t>
            </a:r>
            <a:r>
              <a:rPr lang="pt-PT" sz="1600" dirty="0"/>
              <a:t>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</a:t>
            </a:r>
            <a:r>
              <a:rPr lang="pt-PT" sz="1600" dirty="0">
                <a:solidFill>
                  <a:srgbClr val="FF0000"/>
                </a:solidFill>
              </a:rPr>
              <a:t>50,40</a:t>
            </a:r>
            <a:r>
              <a:rPr lang="pt-PT" sz="1600" dirty="0"/>
              <a:t>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</a:t>
            </a:r>
            <a:r>
              <a:rPr lang="pt-PT" sz="1600" dirty="0">
                <a:solidFill>
                  <a:srgbClr val="FF0000"/>
                </a:solidFill>
              </a:rPr>
              <a:t>40,40</a:t>
            </a:r>
            <a:r>
              <a:rPr lang="pt-PT" sz="1600" dirty="0"/>
              <a:t>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</a:t>
            </a:r>
            <a:r>
              <a:rPr lang="pt-PT" sz="1600" dirty="0">
                <a:solidFill>
                  <a:srgbClr val="FF0000"/>
                </a:solidFill>
              </a:rPr>
              <a:t>40,50</a:t>
            </a:r>
            <a:r>
              <a:rPr lang="pt-PT" sz="1600" dirty="0"/>
              <a:t> &lt;Enter&gt;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573511"/>
              </p:ext>
            </p:extLst>
          </p:nvPr>
        </p:nvGraphicFramePr>
        <p:xfrm>
          <a:off x="5926904" y="1972948"/>
          <a:ext cx="5662279" cy="3971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120360" imgH="4291920" progId="Photoshop.Image.7">
                  <p:embed/>
                </p:oleObj>
              </mc:Choice>
              <mc:Fallback>
                <p:oleObj name="Image" r:id="rId2" imgW="6120360" imgH="429192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26904" y="1972948"/>
                        <a:ext cx="5662279" cy="3971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51197" y="4556889"/>
            <a:ext cx="378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(Dynamic Input off)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V="1">
            <a:off x="8665199" y="1786161"/>
            <a:ext cx="381819" cy="466724"/>
          </a:xfrm>
          <a:prstGeom prst="straightConnector1">
            <a:avLst/>
          </a:prstGeom>
          <a:ln w="38100">
            <a:solidFill>
              <a:srgbClr val="FFFF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850401" y="1270289"/>
            <a:ext cx="244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coordenadas X,Y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43488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2775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128E76-5C62-4090-9166-9DB8DFC1A99D}"/>
              </a:ext>
            </a:extLst>
          </p:cNvPr>
          <p:cNvSpPr txBox="1"/>
          <p:nvPr/>
        </p:nvSpPr>
        <p:spPr>
          <a:xfrm>
            <a:off x="-317433" y="2414365"/>
            <a:ext cx="3613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/>
              <a:t>Coordenadas cartesianas</a:t>
            </a:r>
          </a:p>
          <a:p>
            <a:pPr algn="ctr"/>
            <a:r>
              <a:rPr lang="pt-PT" sz="2800" dirty="0"/>
              <a:t> relativas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088FD-D78C-4740-A86C-A371B9234CE9}"/>
              </a:ext>
            </a:extLst>
          </p:cNvPr>
          <p:cNvSpPr txBox="1"/>
          <p:nvPr/>
        </p:nvSpPr>
        <p:spPr>
          <a:xfrm>
            <a:off x="2882079" y="1423207"/>
            <a:ext cx="4249680" cy="410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600" dirty="0"/>
              <a:t>Command: </a:t>
            </a:r>
            <a:r>
              <a:rPr lang="pt-PT" sz="1600" u="sng" dirty="0">
                <a:solidFill>
                  <a:srgbClr val="FF0000"/>
                </a:solidFill>
              </a:rPr>
              <a:t>LINE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From point: </a:t>
            </a:r>
            <a:r>
              <a:rPr lang="pt-PT" sz="1600" dirty="0">
                <a:solidFill>
                  <a:srgbClr val="FF0000"/>
                </a:solidFill>
              </a:rPr>
              <a:t>P</a:t>
            </a:r>
            <a:r>
              <a:rPr lang="pt-PT" sz="1600" dirty="0"/>
              <a:t> (ponto qualquer)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@40,0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@0,10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@-10,0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@0,20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@-10,20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@-10,-20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@0,-20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@-10,0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@0,-10 &lt;Enter&gt;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528B27E-4472-4DB2-8DFE-56EC2C6FCF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291974"/>
              </p:ext>
            </p:extLst>
          </p:nvPr>
        </p:nvGraphicFramePr>
        <p:xfrm>
          <a:off x="6944324" y="1252601"/>
          <a:ext cx="5026003" cy="4263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180760" imgH="4393440" progId="Photoshop.Image.7">
                  <p:embed/>
                </p:oleObj>
              </mc:Choice>
              <mc:Fallback>
                <p:oleObj name="Image" r:id="rId2" imgW="5180760" imgH="4393440" progId="Photoshop.Image.7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44324" y="1252601"/>
                        <a:ext cx="5026003" cy="4263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C5D9C5-3139-4188-845C-C401C89C860B}"/>
              </a:ext>
            </a:extLst>
          </p:cNvPr>
          <p:cNvSpPr txBox="1"/>
          <p:nvPr/>
        </p:nvSpPr>
        <p:spPr>
          <a:xfrm>
            <a:off x="96470" y="4577160"/>
            <a:ext cx="378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(Dynamic Input off)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6339D4-D250-4208-BD60-865ADF42AEF9}"/>
              </a:ext>
            </a:extLst>
          </p:cNvPr>
          <p:cNvCxnSpPr>
            <a:cxnSpLocks/>
          </p:cNvCxnSpPr>
          <p:nvPr/>
        </p:nvCxnSpPr>
        <p:spPr>
          <a:xfrm flipH="1">
            <a:off x="10190560" y="5278582"/>
            <a:ext cx="671404" cy="471054"/>
          </a:xfrm>
          <a:prstGeom prst="straightConnector1">
            <a:avLst/>
          </a:prstGeom>
          <a:ln w="38100">
            <a:solidFill>
              <a:srgbClr val="FFFF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4DC3138-B474-47A2-8509-02520E87DE8F}"/>
              </a:ext>
            </a:extLst>
          </p:cNvPr>
          <p:cNvSpPr txBox="1"/>
          <p:nvPr/>
        </p:nvSpPr>
        <p:spPr>
          <a:xfrm>
            <a:off x="7038041" y="5860473"/>
            <a:ext cx="483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componentes da translação DX,DY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66E515-94D3-4495-8746-8CFE66D4B90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749B65-FBDD-46E3-B6BB-57B8E0ECF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1AB79EB-79B1-4C3E-8765-9C54285FC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02918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284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5982" y="2467580"/>
            <a:ext cx="3613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/>
              <a:t>Coordenadas polares relativas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6358" y="1314748"/>
            <a:ext cx="4249680" cy="484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600" dirty="0"/>
              <a:t>Command: </a:t>
            </a:r>
            <a:r>
              <a:rPr lang="pt-PT" sz="1600" u="sng" dirty="0">
                <a:solidFill>
                  <a:srgbClr val="FF0000"/>
                </a:solidFill>
              </a:rPr>
              <a:t>LINE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From point: P (ponto qualquer)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@20&lt;0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@5&lt;90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@5.6&lt;0&lt;Enter&gt;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@5&lt;270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@20&lt;0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@20&lt;135&lt;Enter&gt;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@20&lt;90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@10&lt;150 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@10&lt;210&lt;Enter&gt;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@20&lt;270&lt;Enter&gt;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To point: @20&lt;225&lt;Enter&gt;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463232"/>
              </p:ext>
            </p:extLst>
          </p:nvPr>
        </p:nvGraphicFramePr>
        <p:xfrm>
          <a:off x="6580276" y="2467580"/>
          <a:ext cx="5320370" cy="3745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203000" imgH="2958480" progId="Photoshop.Image.7">
                  <p:embed/>
                </p:oleObj>
              </mc:Choice>
              <mc:Fallback>
                <p:oleObj name="Image" r:id="rId2" imgW="4203000" imgH="295848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80276" y="2467580"/>
                        <a:ext cx="5320370" cy="3745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8954" y="4435000"/>
            <a:ext cx="378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(Dynamic Input off)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43488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6013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E3D382-041D-42A5-B1A1-ED967A23526C}"/>
              </a:ext>
            </a:extLst>
          </p:cNvPr>
          <p:cNvSpPr txBox="1"/>
          <p:nvPr/>
        </p:nvSpPr>
        <p:spPr>
          <a:xfrm>
            <a:off x="-595473" y="1927252"/>
            <a:ext cx="3613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/>
              <a:t>Resumo: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7C6D6-16B6-4042-A10F-3D36D8B3080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B2A1CF-B509-4D49-A1F6-48500C9D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2C81692-373E-4628-BA70-BE93CFB8B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44720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399F43C-2793-446A-A805-CCC7206BB467}"/>
              </a:ext>
            </a:extLst>
          </p:cNvPr>
          <p:cNvSpPr txBox="1"/>
          <p:nvPr/>
        </p:nvSpPr>
        <p:spPr>
          <a:xfrm>
            <a:off x="1378664" y="2450472"/>
            <a:ext cx="94346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err="1">
                <a:solidFill>
                  <a:srgbClr val="FF0000"/>
                </a:solidFill>
              </a:rPr>
              <a:t>x,y</a:t>
            </a:r>
            <a:r>
              <a:rPr lang="pt-PT" sz="2800" dirty="0"/>
              <a:t> =&gt; coordenadas </a:t>
            </a:r>
            <a:r>
              <a:rPr lang="pt-PT" sz="2800" b="1" u="sng" dirty="0"/>
              <a:t>cartesianas absolutas</a:t>
            </a:r>
          </a:p>
          <a:p>
            <a:pPr algn="ctr"/>
            <a:endParaRPr lang="pt-PT" sz="2800" dirty="0"/>
          </a:p>
          <a:p>
            <a:pPr algn="ctr"/>
            <a:r>
              <a:rPr lang="pt-PT" sz="2800" b="1" dirty="0">
                <a:solidFill>
                  <a:srgbClr val="FF0000"/>
                </a:solidFill>
              </a:rPr>
              <a:t>x&lt;y</a:t>
            </a:r>
            <a:r>
              <a:rPr lang="pt-PT" sz="2800" dirty="0"/>
              <a:t> =&gt; coordenadas </a:t>
            </a:r>
            <a:r>
              <a:rPr lang="pt-PT" sz="2800" b="1" u="sng" dirty="0"/>
              <a:t>polares absolutas</a:t>
            </a:r>
          </a:p>
          <a:p>
            <a:pPr algn="ctr"/>
            <a:endParaRPr lang="pt-PT" sz="2800" dirty="0"/>
          </a:p>
          <a:p>
            <a:pPr algn="ctr"/>
            <a:r>
              <a:rPr lang="pt-PT" sz="2800" b="1" dirty="0">
                <a:solidFill>
                  <a:srgbClr val="FF0000"/>
                </a:solidFill>
              </a:rPr>
              <a:t>@</a:t>
            </a:r>
            <a:r>
              <a:rPr lang="pt-PT" sz="2800" b="1" dirty="0" err="1">
                <a:solidFill>
                  <a:srgbClr val="FF0000"/>
                </a:solidFill>
              </a:rPr>
              <a:t>x,y</a:t>
            </a:r>
            <a:r>
              <a:rPr lang="pt-PT" sz="2800" dirty="0"/>
              <a:t> =&gt; coordenadas </a:t>
            </a:r>
            <a:r>
              <a:rPr lang="pt-PT" sz="2800" b="1" u="sng" dirty="0"/>
              <a:t>cartesianas relativas</a:t>
            </a:r>
          </a:p>
          <a:p>
            <a:pPr algn="ctr"/>
            <a:endParaRPr lang="pt-PT" sz="2800" dirty="0"/>
          </a:p>
          <a:p>
            <a:pPr algn="ctr"/>
            <a:r>
              <a:rPr lang="pt-PT" sz="2800" b="1" dirty="0">
                <a:solidFill>
                  <a:srgbClr val="FF0000"/>
                </a:solidFill>
              </a:rPr>
              <a:t>@x&lt;y</a:t>
            </a:r>
            <a:r>
              <a:rPr lang="pt-PT" sz="2800" dirty="0"/>
              <a:t> =&gt; coordenadas </a:t>
            </a:r>
            <a:r>
              <a:rPr lang="pt-PT" sz="2800" b="1" u="sng" dirty="0"/>
              <a:t>polares relativas</a:t>
            </a:r>
          </a:p>
        </p:txBody>
      </p:sp>
    </p:spTree>
    <p:extLst>
      <p:ext uri="{BB962C8B-B14F-4D97-AF65-F5344CB8AC3E}">
        <p14:creationId xmlns:p14="http://schemas.microsoft.com/office/powerpoint/2010/main" val="1677601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721" y="3176197"/>
            <a:ext cx="11159959" cy="297180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PT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Vantagens</a:t>
            </a:r>
            <a:r>
              <a:rPr lang="pt-PT" sz="2800" b="1" dirty="0">
                <a:latin typeface="Calibri" panose="020F0502020204030204" pitchFamily="34" charset="0"/>
              </a:rPr>
              <a:t> do CAD sobre o estirador:</a:t>
            </a:r>
            <a:br>
              <a:rPr lang="pt-PT" sz="2800" b="1" dirty="0">
                <a:latin typeface="Calibri" panose="020F0502020204030204" pitchFamily="34" charset="0"/>
              </a:rPr>
            </a:br>
            <a:br>
              <a:rPr lang="pt-PT" sz="2800" b="1" dirty="0">
                <a:latin typeface="Calibri" panose="020F0502020204030204" pitchFamily="34" charset="0"/>
              </a:rPr>
            </a:br>
            <a:r>
              <a:rPr lang="pt-PT" sz="2800" dirty="0">
                <a:latin typeface="Calibri" panose="020F0502020204030204" pitchFamily="34" charset="0"/>
              </a:rPr>
              <a:t>• Rapidez;</a:t>
            </a:r>
            <a:br>
              <a:rPr lang="pt-PT" sz="2800" dirty="0">
                <a:latin typeface="Calibri" panose="020F0502020204030204" pitchFamily="34" charset="0"/>
              </a:rPr>
            </a:br>
            <a:r>
              <a:rPr lang="pt-PT" sz="2800" dirty="0">
                <a:latin typeface="Calibri" panose="020F0502020204030204" pitchFamily="34" charset="0"/>
              </a:rPr>
              <a:t>• Precisão;</a:t>
            </a:r>
            <a:br>
              <a:rPr lang="pt-PT" sz="2800" dirty="0">
                <a:latin typeface="Calibri" panose="020F0502020204030204" pitchFamily="34" charset="0"/>
              </a:rPr>
            </a:br>
            <a:r>
              <a:rPr lang="pt-PT" sz="2800" dirty="0">
                <a:latin typeface="Calibri" panose="020F0502020204030204" pitchFamily="34" charset="0"/>
              </a:rPr>
              <a:t>• Possibilidade de infinitas cópias e revisões;</a:t>
            </a:r>
            <a:br>
              <a:rPr lang="pt-PT" sz="2800" dirty="0">
                <a:latin typeface="Calibri" panose="020F0502020204030204" pitchFamily="34" charset="0"/>
              </a:rPr>
            </a:br>
            <a:r>
              <a:rPr lang="pt-PT" sz="2800" dirty="0">
                <a:latin typeface="Calibri" panose="020F0502020204030204" pitchFamily="34" charset="0"/>
              </a:rPr>
              <a:t>• Possibilidade de editar o desenho;</a:t>
            </a:r>
            <a:br>
              <a:rPr lang="pt-PT" sz="2800" dirty="0">
                <a:latin typeface="Calibri" panose="020F0502020204030204" pitchFamily="34" charset="0"/>
              </a:rPr>
            </a:br>
            <a:r>
              <a:rPr lang="pt-PT" sz="2800" dirty="0">
                <a:latin typeface="Calibri" panose="020F0502020204030204" pitchFamily="34" charset="0"/>
              </a:rPr>
              <a:t>• Ferramentas de automatização (cotas, textos, etc.);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317817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35842" name="Picture 2" descr="https://upload.wikimedia.org/wikipedia/commons/3/3a/Drafter_at_work.jpg">
            <a:extLst>
              <a:ext uri="{FF2B5EF4-FFF2-40B4-BE49-F238E27FC236}">
                <a16:creationId xmlns:a16="http://schemas.microsoft.com/office/drawing/2014/main" id="{4E5C9274-C002-4ED3-B59D-184491BE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225" y="1316719"/>
            <a:ext cx="2863994" cy="422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21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271" y="2787535"/>
            <a:ext cx="7703764" cy="27367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881" y="1027485"/>
            <a:ext cx="37318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latin typeface="Calibri" panose="020F0502020204030204" pitchFamily="34" charset="0"/>
              </a:rPr>
              <a:t>Coordenadas automáticas cartesianas </a:t>
            </a:r>
          </a:p>
          <a:p>
            <a:pPr algn="just"/>
            <a:endParaRPr lang="pt-PT" sz="2400" dirty="0">
              <a:latin typeface="Calibri" panose="020F0502020204030204" pitchFamily="34" charset="0"/>
            </a:endParaRPr>
          </a:p>
          <a:p>
            <a:pPr algn="just"/>
            <a:r>
              <a:rPr lang="pt-PT" sz="2400" dirty="0">
                <a:latin typeface="Calibri" panose="020F0502020204030204" pitchFamily="34" charset="0"/>
              </a:rPr>
              <a:t>Este comando é usando movendo o rato</a:t>
            </a:r>
            <a:r>
              <a:rPr lang="pt-PT" sz="2400" b="1" dirty="0">
                <a:latin typeface="Calibri" panose="020F0502020204030204" pitchFamily="34" charset="0"/>
              </a:rPr>
              <a:t> </a:t>
            </a:r>
            <a:r>
              <a:rPr lang="pt-PT" sz="2400" dirty="0">
                <a:latin typeface="Calibri" panose="020F0502020204030204" pitchFamily="34" charset="0"/>
              </a:rPr>
              <a:t>para o lado que se quer construir a linha vertical ou horizontal, sendo que a opção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ORTHO</a:t>
            </a:r>
            <a:r>
              <a:rPr lang="pt-PT" sz="2400" b="1" dirty="0">
                <a:latin typeface="Calibri" panose="020F0502020204030204" pitchFamily="34" charset="0"/>
              </a:rPr>
              <a:t> </a:t>
            </a:r>
            <a:r>
              <a:rPr lang="pt-PT" sz="2400" dirty="0">
                <a:latin typeface="Calibri" panose="020F0502020204030204" pitchFamily="34" charset="0"/>
              </a:rPr>
              <a:t>deve estar activa (teclando em F8 ou clicando duas vezes no botão ORTHO na barra de status). Quanto às diagonais devem ser dadas coordenadas relativas ou polares.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8921" y="5695497"/>
            <a:ext cx="7956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Constranger o movimento do cursor segundo 2 direcções ortogonais</a:t>
            </a:r>
          </a:p>
          <a:p>
            <a:r>
              <a:rPr lang="pt-PT" dirty="0"/>
              <a:t>(por defeito os eixos X e Y; a variável SNAPANG permite definir outras 2 direcções definindo o ângulo de rotação)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43488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5049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695" y="1473534"/>
            <a:ext cx="339735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latin typeface="Calibri" panose="020F0502020204030204" pitchFamily="34" charset="0"/>
              </a:rPr>
              <a:t>Coordenadas Automáticas Polares </a:t>
            </a:r>
          </a:p>
          <a:p>
            <a:pPr algn="ctr"/>
            <a:endParaRPr lang="pt-PT" sz="2400" dirty="0">
              <a:latin typeface="Calibri" panose="020F0502020204030204" pitchFamily="34" charset="0"/>
            </a:endParaRPr>
          </a:p>
          <a:p>
            <a:pPr algn="just"/>
            <a:r>
              <a:rPr lang="pt-PT" sz="2400" dirty="0">
                <a:latin typeface="Calibri" panose="020F0502020204030204" pitchFamily="34" charset="0"/>
              </a:rPr>
              <a:t>Quando o cursor se move,  caminhos de alinhamento e </a:t>
            </a:r>
            <a:r>
              <a:rPr lang="pt-PT" sz="2400" i="1" dirty="0">
                <a:latin typeface="Calibri" panose="020F0502020204030204" pitchFamily="34" charset="0"/>
              </a:rPr>
              <a:t>tooltips </a:t>
            </a:r>
            <a:r>
              <a:rPr lang="pt-PT" sz="2400" dirty="0">
                <a:latin typeface="Calibri" panose="020F0502020204030204" pitchFamily="34" charset="0"/>
              </a:rPr>
              <a:t>são exibidos. Use o caminho de alinhamento e tooltip para desenhar a linha adicionando uma medida. Pode usar </a:t>
            </a:r>
            <a:r>
              <a:rPr lang="pt-PT" sz="2400" i="1" dirty="0">
                <a:latin typeface="Calibri" panose="020F0502020204030204" pitchFamily="34" charset="0"/>
              </a:rPr>
              <a:t>Osnap Polar </a:t>
            </a:r>
            <a:r>
              <a:rPr lang="pt-PT" sz="2400" dirty="0">
                <a:latin typeface="Calibri" panose="020F0502020204030204" pitchFamily="34" charset="0"/>
              </a:rPr>
              <a:t>com Interseção e Interseção.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265" y="2451719"/>
            <a:ext cx="7477080" cy="22931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0024" y="5133810"/>
            <a:ext cx="378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(Dynamic Input on)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43488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1762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775250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101449"/>
              </p:ext>
            </p:extLst>
          </p:nvPr>
        </p:nvGraphicFramePr>
        <p:xfrm>
          <a:off x="293695" y="1533705"/>
          <a:ext cx="11606951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173">
                  <a:extLst>
                    <a:ext uri="{9D8B030D-6E8A-4147-A177-3AD203B41FA5}">
                      <a16:colId xmlns:a16="http://schemas.microsoft.com/office/drawing/2014/main" val="721875555"/>
                    </a:ext>
                  </a:extLst>
                </a:gridCol>
                <a:gridCol w="10361778">
                  <a:extLst>
                    <a:ext uri="{9D8B030D-6E8A-4147-A177-3AD203B41FA5}">
                      <a16:colId xmlns:a16="http://schemas.microsoft.com/office/drawing/2014/main" val="1209372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</a:rPr>
                        <a:t>F1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Help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392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</a:rPr>
                        <a:t>F2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Mostra a lista de comandos executados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206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</a:rPr>
                        <a:t>F3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Comando</a:t>
                      </a:r>
                      <a:r>
                        <a:rPr lang="pt-PT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PT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OSNAP</a:t>
                      </a:r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ON/OFF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452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</a:rPr>
                        <a:t>F4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Comando TABLET: acciona  a mesa digitalizadora (se existir)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831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</a:rPr>
                        <a:t>F5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Comando ISOPLAN: controla planos isométricos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</a:rPr>
                        <a:t>F6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Controlador do sistema de coordenadas (UCS)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166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</a:rPr>
                        <a:t>F7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Activa/desactiva o</a:t>
                      </a:r>
                      <a:r>
                        <a:rPr lang="pt-PT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comando</a:t>
                      </a:r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PT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GRID</a:t>
                      </a:r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(gera uma malha imaginária de pontos no monitor)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6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</a:rPr>
                        <a:t>F8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Activa/desactiva</a:t>
                      </a:r>
                      <a:r>
                        <a:rPr lang="pt-PT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o comando ORTHO (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Bloqueia o cursor, permitindo realizar linhas horizontais ou verticais ou executa de comandos de edição mantendo-se no alinhamento</a:t>
                      </a:r>
                      <a:r>
                        <a:rPr lang="pt-PT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pt-PT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458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</a:rPr>
                        <a:t>F9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Activa/desactiva</a:t>
                      </a:r>
                      <a:r>
                        <a:rPr lang="pt-PT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o comando </a:t>
                      </a:r>
                      <a:r>
                        <a:rPr lang="pt-PT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SNAP</a:t>
                      </a:r>
                      <a:r>
                        <a:rPr lang="pt-PT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(restringe o deslocamento do cursor aos nodos da grelha, em função da Grid estar ou não activa)</a:t>
                      </a:r>
                      <a:endParaRPr lang="pt-PT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1634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</a:rPr>
                        <a:t>F10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Activa/desactiva o Polar Tracking (posição em coordenadas polares)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558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</a:rPr>
                        <a:t>F11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Activa/desactiva o Osnap</a:t>
                      </a:r>
                      <a:r>
                        <a:rPr lang="pt-PT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Tracking</a:t>
                      </a:r>
                      <a:endParaRPr lang="pt-PT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302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9461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59" y="1027485"/>
            <a:ext cx="8012542" cy="5691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43488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02016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599228"/>
              </p:ext>
            </p:extLst>
          </p:nvPr>
        </p:nvGraphicFramePr>
        <p:xfrm>
          <a:off x="788241" y="1681163"/>
          <a:ext cx="10437812" cy="410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0437840" imgH="4101480" progId="Photoshop.Image.7">
                  <p:embed/>
                </p:oleObj>
              </mc:Choice>
              <mc:Fallback>
                <p:oleObj name="Image" r:id="rId2" imgW="10437840" imgH="410148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8241" y="1681163"/>
                        <a:ext cx="10437812" cy="410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43488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1059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982466"/>
            <a:ext cx="3285893" cy="3810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425" y="2430539"/>
            <a:ext cx="7343775" cy="2914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434881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2235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697998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93695" y="1064985"/>
            <a:ext cx="1160695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b="1" dirty="0">
                <a:latin typeface="Calibri" panose="020F0502020204030204" pitchFamily="34" charset="0"/>
              </a:rPr>
              <a:t>É POSSÍVEL ALTERAR A COR DE UM ELEMENTO DA JANELA DO AUTOCAD, POR EXEMPLO A </a:t>
            </a:r>
            <a:r>
              <a:rPr lang="pt-PT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COR DO FUNDO DA JANELA GRÁFICA</a:t>
            </a:r>
            <a:r>
              <a:rPr lang="pt-PT" sz="2400" b="1" dirty="0">
                <a:latin typeface="Calibri" panose="020F0502020204030204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AutoNum type="arabicParenR"/>
            </a:pPr>
            <a:r>
              <a:rPr lang="pt-PT" sz="2400" b="1" dirty="0">
                <a:latin typeface="Calibri" panose="020F0502020204030204" pitchFamily="34" charset="0"/>
              </a:rPr>
              <a:t>INTRODUZIR OPTIONS (OU OP) + ENTER NA JANELA DE COMANDO OU SELECCIONAR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OPTIONS</a:t>
            </a:r>
            <a:r>
              <a:rPr lang="pt-PT" sz="2400" b="1" dirty="0">
                <a:latin typeface="Calibri" panose="020F0502020204030204" pitchFamily="34" charset="0"/>
              </a:rPr>
              <a:t> NO MENU DO RATO SOBRE A JANELA GRÁFICA</a:t>
            </a:r>
          </a:p>
          <a:p>
            <a:pPr marL="457200" indent="-457200" algn="just">
              <a:lnSpc>
                <a:spcPct val="150000"/>
              </a:lnSpc>
              <a:buAutoNum type="arabicParenR"/>
            </a:pPr>
            <a:r>
              <a:rPr lang="pt-PT" sz="2400" b="1" dirty="0">
                <a:latin typeface="Calibri" panose="020F0502020204030204" pitchFamily="34" charset="0"/>
              </a:rPr>
              <a:t>NA CAIXA DE DIÁLOGO CLICAR NO SEPARADOR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DISPLAY</a:t>
            </a:r>
          </a:p>
          <a:p>
            <a:pPr marL="457200" indent="-457200" algn="just">
              <a:lnSpc>
                <a:spcPct val="150000"/>
              </a:lnSpc>
              <a:buAutoNum type="arabicParenR"/>
            </a:pPr>
            <a:r>
              <a:rPr lang="pt-PT" sz="2400" b="1" dirty="0">
                <a:latin typeface="Calibri" panose="020F0502020204030204" pitchFamily="34" charset="0"/>
              </a:rPr>
              <a:t>CLICAR EM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COLORS</a:t>
            </a:r>
          </a:p>
          <a:p>
            <a:pPr marL="457200" indent="-457200" algn="just">
              <a:lnSpc>
                <a:spcPct val="150000"/>
              </a:lnSpc>
              <a:buAutoNum type="arabicParenR"/>
            </a:pPr>
            <a:r>
              <a:rPr lang="pt-PT" sz="2400" b="1" dirty="0">
                <a:latin typeface="Calibri" panose="020F0502020204030204" pitchFamily="34" charset="0"/>
              </a:rPr>
              <a:t>SELECCIONAR O NOME DO ELEMENTO CUJA COR PRETENDE ALTERAR (INTERFACE ELEMENT: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UNIFORM BACKGROUND</a:t>
            </a:r>
            <a:r>
              <a:rPr lang="pt-PT" sz="2400" b="1" dirty="0">
                <a:latin typeface="Calibri" panose="020F0502020204030204" pitchFamily="34" charset="0"/>
              </a:rPr>
              <a:t>) E  NO CAMPO </a:t>
            </a: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COLOR</a:t>
            </a:r>
            <a:r>
              <a:rPr lang="pt-PT" sz="2400" b="1" dirty="0">
                <a:latin typeface="Calibri" panose="020F0502020204030204" pitchFamily="34" charset="0"/>
              </a:rPr>
              <a:t> ESCOLHER A COR</a:t>
            </a:r>
          </a:p>
          <a:p>
            <a:pPr marL="457200" indent="-457200" algn="just">
              <a:lnSpc>
                <a:spcPct val="150000"/>
              </a:lnSpc>
              <a:buAutoNum type="arabicParenR"/>
            </a:pPr>
            <a:r>
              <a:rPr lang="pt-PT" sz="2400" b="1" dirty="0">
                <a:latin typeface="Calibri" panose="020F0502020204030204" pitchFamily="34" charset="0"/>
              </a:rPr>
              <a:t>GRAVAR AS ALTERAÇÕES (APPLY AND CLOSE)</a:t>
            </a:r>
            <a:endParaRPr lang="pt-PT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122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394" y="1215110"/>
            <a:ext cx="118760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Critérios de Selecção</a:t>
            </a:r>
            <a:r>
              <a:rPr lang="pt-PT" sz="2000" b="1" dirty="0">
                <a:latin typeface="Calibri" panose="020F0502020204030204" pitchFamily="34" charset="0"/>
              </a:rPr>
              <a:t>: q</a:t>
            </a:r>
            <a:r>
              <a:rPr lang="pt-PT" sz="2000" dirty="0">
                <a:latin typeface="Calibri" panose="020F0502020204030204" pitchFamily="34" charset="0"/>
              </a:rPr>
              <a:t>uando se executa um comando de selecção, o cursor muda de forma : um quadrado e a expressão “Select Objects..” é exibida no prompt: a partir desse momento é possível seleccionar entidades </a:t>
            </a:r>
            <a:r>
              <a:rPr lang="pt-PT" sz="2000" dirty="0">
                <a:solidFill>
                  <a:srgbClr val="FF0000"/>
                </a:solidFill>
                <a:latin typeface="Calibri" panose="020F0502020204030204" pitchFamily="34" charset="0"/>
              </a:rPr>
              <a:t>uma a uma</a:t>
            </a:r>
            <a:r>
              <a:rPr lang="pt-PT" sz="2000" dirty="0">
                <a:latin typeface="Calibri" panose="020F0502020204030204" pitchFamily="34" charset="0"/>
              </a:rPr>
              <a:t>, por “</a:t>
            </a:r>
            <a:r>
              <a:rPr lang="pt-PT" sz="2000" dirty="0">
                <a:solidFill>
                  <a:srgbClr val="FF0000"/>
                </a:solidFill>
                <a:latin typeface="Calibri" panose="020F0502020204030204" pitchFamily="34" charset="0"/>
              </a:rPr>
              <a:t>windows</a:t>
            </a:r>
            <a:r>
              <a:rPr lang="pt-PT" sz="2000" dirty="0">
                <a:latin typeface="Calibri" panose="020F0502020204030204" pitchFamily="34" charset="0"/>
              </a:rPr>
              <a:t> “ ou “</a:t>
            </a:r>
            <a:r>
              <a:rPr lang="pt-PT" sz="2000" dirty="0">
                <a:solidFill>
                  <a:srgbClr val="FF0000"/>
                </a:solidFill>
                <a:latin typeface="Calibri" panose="020F0502020204030204" pitchFamily="34" charset="0"/>
              </a:rPr>
              <a:t>crossing</a:t>
            </a:r>
            <a:r>
              <a:rPr lang="pt-PT" sz="2000" dirty="0">
                <a:latin typeface="Calibri" panose="020F0502020204030204" pitchFamily="34" charset="0"/>
              </a:rPr>
              <a:t>”:</a:t>
            </a:r>
          </a:p>
          <a:p>
            <a:pPr algn="just"/>
            <a:endParaRPr lang="pt-PT" sz="2000" dirty="0">
              <a:latin typeface="Calibri" panose="020F0502020204030204" pitchFamily="34" charset="0"/>
            </a:endParaRPr>
          </a:p>
          <a:p>
            <a:pPr algn="just"/>
            <a:r>
              <a:rPr lang="pt-PT" sz="2000" b="1" u="sng" dirty="0">
                <a:latin typeface="Calibri" panose="020F0502020204030204" pitchFamily="34" charset="0"/>
              </a:rPr>
              <a:t>Windows</a:t>
            </a:r>
            <a:r>
              <a:rPr lang="pt-PT" sz="2000" b="1" dirty="0">
                <a:latin typeface="Calibri" panose="020F0502020204030204" pitchFamily="34" charset="0"/>
              </a:rPr>
              <a:t> : </a:t>
            </a:r>
            <a:r>
              <a:rPr lang="pt-PT" sz="2000" dirty="0">
                <a:latin typeface="Calibri" panose="020F0502020204030204" pitchFamily="34" charset="0"/>
              </a:rPr>
              <a:t>selecciona entidades que estão contidas </a:t>
            </a:r>
            <a:r>
              <a:rPr lang="pt-PT" sz="2000" dirty="0">
                <a:solidFill>
                  <a:srgbClr val="FF0000"/>
                </a:solidFill>
                <a:latin typeface="Calibri" panose="020F0502020204030204" pitchFamily="34" charset="0"/>
              </a:rPr>
              <a:t>inteiramente</a:t>
            </a:r>
            <a:r>
              <a:rPr lang="pt-PT" sz="2000" dirty="0">
                <a:latin typeface="Calibri" panose="020F0502020204030204" pitchFamily="34" charset="0"/>
              </a:rPr>
              <a:t> dentro da janela (</a:t>
            </a:r>
            <a:r>
              <a:rPr lang="pt-PT" sz="2000" u="sng" dirty="0">
                <a:latin typeface="Calibri" panose="020F0502020204030204" pitchFamily="34" charset="0"/>
              </a:rPr>
              <a:t>da esquerda para direita</a:t>
            </a:r>
            <a:r>
              <a:rPr lang="pt-PT" sz="2000" dirty="0">
                <a:latin typeface="Calibri" panose="020F0502020204030204" pitchFamily="34" charset="0"/>
              </a:rPr>
              <a:t>) </a:t>
            </a:r>
          </a:p>
          <a:p>
            <a:pPr algn="just"/>
            <a:r>
              <a:rPr lang="pt-PT" sz="2000" b="1" u="sng" dirty="0">
                <a:latin typeface="Calibri" panose="020F0502020204030204" pitchFamily="34" charset="0"/>
              </a:rPr>
              <a:t>Crossing</a:t>
            </a:r>
            <a:r>
              <a:rPr lang="pt-PT" sz="2000" b="1" dirty="0">
                <a:latin typeface="Calibri" panose="020F0502020204030204" pitchFamily="34" charset="0"/>
              </a:rPr>
              <a:t> </a:t>
            </a:r>
            <a:r>
              <a:rPr lang="pt-PT" sz="2000" dirty="0">
                <a:latin typeface="Calibri" panose="020F0502020204030204" pitchFamily="34" charset="0"/>
              </a:rPr>
              <a:t>: selecciona entidades que estão contidas </a:t>
            </a:r>
            <a:r>
              <a:rPr lang="pt-PT" sz="2000" dirty="0">
                <a:solidFill>
                  <a:srgbClr val="FF0000"/>
                </a:solidFill>
                <a:latin typeface="Calibri" panose="020F0502020204030204" pitchFamily="34" charset="0"/>
              </a:rPr>
              <a:t>dentro da janela ou que cruzarem</a:t>
            </a:r>
            <a:r>
              <a:rPr lang="pt-PT" sz="2000" dirty="0">
                <a:latin typeface="Calibri" panose="020F0502020204030204" pitchFamily="34" charset="0"/>
              </a:rPr>
              <a:t> a linha tracejada de uma janela (</a:t>
            </a:r>
            <a:r>
              <a:rPr lang="pt-PT" sz="2000" u="sng" dirty="0">
                <a:latin typeface="Calibri" panose="020F0502020204030204" pitchFamily="34" charset="0"/>
              </a:rPr>
              <a:t>da direita para a esquerda</a:t>
            </a:r>
            <a:r>
              <a:rPr lang="pt-PT" sz="2000" dirty="0">
                <a:latin typeface="Calibri" panose="020F0502020204030204" pitchFamily="34" charset="0"/>
              </a:rPr>
              <a:t>). </a:t>
            </a:r>
          </a:p>
          <a:p>
            <a:pPr algn="just"/>
            <a:r>
              <a:rPr lang="pt-PT" sz="2000" b="1" u="sng" dirty="0">
                <a:latin typeface="Calibri" panose="020F0502020204030204" pitchFamily="34" charset="0"/>
              </a:rPr>
              <a:t>Fence</a:t>
            </a:r>
            <a:r>
              <a:rPr lang="pt-PT" sz="2000" b="1" dirty="0">
                <a:latin typeface="Calibri" panose="020F0502020204030204" pitchFamily="34" charset="0"/>
              </a:rPr>
              <a:t> (f) : </a:t>
            </a:r>
            <a:r>
              <a:rPr lang="pt-PT" sz="2000" dirty="0">
                <a:latin typeface="Calibri" panose="020F0502020204030204" pitchFamily="34" charset="0"/>
              </a:rPr>
              <a:t>selecciona entidades no interior de uma linha imaginária. </a:t>
            </a:r>
          </a:p>
          <a:p>
            <a:pPr algn="just"/>
            <a:r>
              <a:rPr lang="pt-PT" sz="2000" b="1" u="sng" dirty="0">
                <a:latin typeface="Calibri" panose="020F0502020204030204" pitchFamily="34" charset="0"/>
              </a:rPr>
              <a:t>Wpolygon</a:t>
            </a:r>
            <a:r>
              <a:rPr lang="pt-PT" sz="2000" b="1" dirty="0">
                <a:latin typeface="Calibri" panose="020F0502020204030204" pitchFamily="34" charset="0"/>
              </a:rPr>
              <a:t> (wp) : </a:t>
            </a:r>
            <a:r>
              <a:rPr lang="pt-PT" sz="2000" dirty="0">
                <a:latin typeface="Calibri" panose="020F0502020204030204" pitchFamily="34" charset="0"/>
              </a:rPr>
              <a:t>selecciona através de um polígono imaginário o que contiver dentro dele. </a:t>
            </a:r>
          </a:p>
          <a:p>
            <a:pPr algn="just"/>
            <a:r>
              <a:rPr lang="pt-PT" sz="2000" b="1" u="sng" dirty="0">
                <a:latin typeface="Calibri" panose="020F0502020204030204" pitchFamily="34" charset="0"/>
              </a:rPr>
              <a:t>Cpolygon</a:t>
            </a:r>
            <a:r>
              <a:rPr lang="pt-PT" sz="2000" b="1" dirty="0">
                <a:latin typeface="Calibri" panose="020F0502020204030204" pitchFamily="34" charset="0"/>
              </a:rPr>
              <a:t> (cp) : </a:t>
            </a:r>
            <a:r>
              <a:rPr lang="pt-PT" sz="2000" dirty="0">
                <a:latin typeface="Calibri" panose="020F0502020204030204" pitchFamily="34" charset="0"/>
              </a:rPr>
              <a:t>selecciona através de um polígono imaginário o que contiver dentro dele ou que cruzarem. </a:t>
            </a:r>
          </a:p>
          <a:p>
            <a:pPr algn="just"/>
            <a:r>
              <a:rPr lang="pt-PT" sz="2000" b="1" u="sng" dirty="0">
                <a:latin typeface="Calibri" panose="020F0502020204030204" pitchFamily="34" charset="0"/>
              </a:rPr>
              <a:t>All</a:t>
            </a:r>
            <a:r>
              <a:rPr lang="pt-PT" sz="2000" b="1" dirty="0">
                <a:latin typeface="Calibri" panose="020F0502020204030204" pitchFamily="34" charset="0"/>
              </a:rPr>
              <a:t> : </a:t>
            </a:r>
            <a:r>
              <a:rPr lang="pt-PT" sz="2000" dirty="0">
                <a:latin typeface="Calibri" panose="020F0502020204030204" pitchFamily="34" charset="0"/>
              </a:rPr>
              <a:t>selecciona todas as entidades do monitor. </a:t>
            </a:r>
          </a:p>
          <a:p>
            <a:pPr algn="just"/>
            <a:r>
              <a:rPr lang="pt-PT" sz="2000" b="1" u="sng" dirty="0">
                <a:latin typeface="Calibri" panose="020F0502020204030204" pitchFamily="34" charset="0"/>
              </a:rPr>
              <a:t>Last</a:t>
            </a:r>
            <a:r>
              <a:rPr lang="pt-PT" sz="2000" dirty="0">
                <a:latin typeface="Calibri" panose="020F0502020204030204" pitchFamily="34" charset="0"/>
              </a:rPr>
              <a:t> : selecciona a última entidade desenhada actualmente vísivel. </a:t>
            </a:r>
          </a:p>
          <a:p>
            <a:pPr algn="just"/>
            <a:r>
              <a:rPr lang="pt-PT" sz="2000" b="1" u="sng" dirty="0">
                <a:latin typeface="Calibri" panose="020F0502020204030204" pitchFamily="34" charset="0"/>
              </a:rPr>
              <a:t>Previous</a:t>
            </a:r>
            <a:r>
              <a:rPr lang="pt-PT" sz="2000" b="1" dirty="0">
                <a:latin typeface="Calibri" panose="020F0502020204030204" pitchFamily="34" charset="0"/>
              </a:rPr>
              <a:t> </a:t>
            </a:r>
            <a:r>
              <a:rPr lang="pt-PT" sz="2000" dirty="0">
                <a:latin typeface="Calibri" panose="020F0502020204030204" pitchFamily="34" charset="0"/>
              </a:rPr>
              <a:t>: selecciona o último grupo de entidades seleccionadas por um comando de edição. </a:t>
            </a:r>
          </a:p>
          <a:p>
            <a:pPr algn="just"/>
            <a:r>
              <a:rPr lang="pt-PT" sz="2000" b="1" u="sng" dirty="0">
                <a:latin typeface="Calibri" panose="020F0502020204030204" pitchFamily="34" charset="0"/>
              </a:rPr>
              <a:t>Remove</a:t>
            </a:r>
            <a:r>
              <a:rPr lang="pt-PT" sz="2000" b="1" dirty="0">
                <a:latin typeface="Calibri" panose="020F0502020204030204" pitchFamily="34" charset="0"/>
              </a:rPr>
              <a:t> </a:t>
            </a:r>
            <a:r>
              <a:rPr lang="pt-PT" sz="2000" dirty="0">
                <a:latin typeface="Calibri" panose="020F0502020204030204" pitchFamily="34" charset="0"/>
              </a:rPr>
              <a:t>: permite remover entidades seleccionadas do comando em acção ou Clique novamente a entidade selecionada por engano com a tecla Shift pressionada. </a:t>
            </a:r>
          </a:p>
          <a:p>
            <a:pPr algn="just"/>
            <a:r>
              <a:rPr lang="pt-PT" sz="2000" b="1" u="sng" dirty="0">
                <a:latin typeface="Calibri" panose="020F0502020204030204" pitchFamily="34" charset="0"/>
              </a:rPr>
              <a:t>ADD</a:t>
            </a:r>
            <a:r>
              <a:rPr lang="pt-PT" sz="2000" b="1" dirty="0">
                <a:latin typeface="Calibri" panose="020F0502020204030204" pitchFamily="34" charset="0"/>
              </a:rPr>
              <a:t> </a:t>
            </a:r>
            <a:r>
              <a:rPr lang="pt-PT" sz="2000" dirty="0">
                <a:latin typeface="Calibri" panose="020F0502020204030204" pitchFamily="34" charset="0"/>
              </a:rPr>
              <a:t>: retorna ao modo de selecção normal após a utilização do Remove.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25486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2993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75" y="1690686"/>
            <a:ext cx="10513631" cy="48209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25486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1987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3696" y="1215110"/>
            <a:ext cx="43786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Comandos de Captura ou Precisão</a:t>
            </a:r>
            <a:r>
              <a:rPr lang="pt-PT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u</a:t>
            </a: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tilizados para encontrar determinados pontos nas entidades gráficas; as funções de OSNAP são ativadas para encontrar um ponto desejado e em seguida, desativadas, sendo a principal aplicação proporcionar precisão ao traçado de entidades.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333723"/>
              </p:ext>
            </p:extLst>
          </p:nvPr>
        </p:nvGraphicFramePr>
        <p:xfrm>
          <a:off x="5129560" y="1566515"/>
          <a:ext cx="5967930" cy="4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285600" imgH="4660200" progId="Photoshop.Image.7">
                  <p:embed/>
                </p:oleObj>
              </mc:Choice>
              <mc:Fallback>
                <p:oleObj name="Image" r:id="rId2" imgW="6285600" imgH="466020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29560" y="1566515"/>
                        <a:ext cx="5967930" cy="442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25486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7613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B29F6D-4CA4-41EE-BC61-57E5B12EB8A4}"/>
              </a:ext>
            </a:extLst>
          </p:cNvPr>
          <p:cNvSpPr/>
          <p:nvPr/>
        </p:nvSpPr>
        <p:spPr>
          <a:xfrm>
            <a:off x="1294849" y="1827985"/>
            <a:ext cx="9123010" cy="3202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7200" b="1" dirty="0">
                <a:solidFill>
                  <a:srgbClr val="FF0000"/>
                </a:solidFill>
              </a:rPr>
              <a:t>GERIR OS FICHEIROS</a:t>
            </a:r>
          </a:p>
          <a:p>
            <a:pPr algn="ctr">
              <a:lnSpc>
                <a:spcPct val="150000"/>
              </a:lnSpc>
            </a:pPr>
            <a:r>
              <a:rPr lang="pt-PT" sz="7200" b="1" dirty="0">
                <a:solidFill>
                  <a:srgbClr val="FF0000"/>
                </a:solidFill>
              </a:rPr>
              <a:t> DE DESENHO</a:t>
            </a:r>
          </a:p>
        </p:txBody>
      </p:sp>
    </p:spTree>
    <p:extLst>
      <p:ext uri="{BB962C8B-B14F-4D97-AF65-F5344CB8AC3E}">
        <p14:creationId xmlns:p14="http://schemas.microsoft.com/office/powerpoint/2010/main" val="8607791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696" y="1215110"/>
            <a:ext cx="8158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Podem ser activados através da tecla F3, mantendo activos aqueles SNAPs que mais necessita. Quando se clica na barra de Status Osnap, caso não haja nenhuma seleção prévia, o AutoCAD automaticamente abre a caixa de diálogo Osnap Settings; se algum deles já estiverem seleccionados, clique então com o botão direito do mouse em cima do "OSNAP" para poder editar novamente.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00692"/>
              </p:ext>
            </p:extLst>
          </p:nvPr>
        </p:nvGraphicFramePr>
        <p:xfrm>
          <a:off x="8976732" y="1027484"/>
          <a:ext cx="2816613" cy="5673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679120" imgH="5396760" progId="Photoshop.Image.7">
                  <p:embed/>
                </p:oleObj>
              </mc:Choice>
              <mc:Fallback>
                <p:oleObj name="Image" r:id="rId2" imgW="2679120" imgH="539676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976732" y="1027484"/>
                        <a:ext cx="2816613" cy="5673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25486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7294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984113"/>
              </p:ext>
            </p:extLst>
          </p:nvPr>
        </p:nvGraphicFramePr>
        <p:xfrm>
          <a:off x="2320692" y="1124877"/>
          <a:ext cx="5803383" cy="5599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501240" imgH="6273000" progId="Photoshop.Image.7">
                  <p:embed/>
                </p:oleObj>
              </mc:Choice>
              <mc:Fallback>
                <p:oleObj name="Image" r:id="rId2" imgW="6501240" imgH="627300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20692" y="1124877"/>
                        <a:ext cx="5803383" cy="5599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25486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3954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30" y="1080236"/>
            <a:ext cx="4098195" cy="5565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792" y="1082542"/>
            <a:ext cx="4799735" cy="5562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25486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0721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087" y="1078594"/>
            <a:ext cx="8867775" cy="556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25486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86491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447" y="1041340"/>
            <a:ext cx="7754513" cy="5664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25486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2138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595" y="1027485"/>
            <a:ext cx="8185006" cy="5744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25486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8088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C97C37-F719-462B-A4D5-47F75217AC4C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2616FE-C21C-4FFD-95A0-086F9EBD4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632CE7-5E04-4B23-8ACD-F16DD97FA6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70019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0335994-6D78-4AA5-BE8C-0C55C9ED8BF7}"/>
              </a:ext>
            </a:extLst>
          </p:cNvPr>
          <p:cNvSpPr txBox="1"/>
          <p:nvPr/>
        </p:nvSpPr>
        <p:spPr>
          <a:xfrm>
            <a:off x="293696" y="1067615"/>
            <a:ext cx="11606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Calibri" panose="020F0502020204030204" pitchFamily="34" charset="0"/>
              </a:rPr>
              <a:t>Exemplo: desenhar uma linha perpendicular a um arco e que contém um ponto exterior a esse arco: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1EFA4A-8CF0-48A1-ADEB-244B4B0326DD}"/>
              </a:ext>
            </a:extLst>
          </p:cNvPr>
          <p:cNvSpPr txBox="1"/>
          <p:nvPr/>
        </p:nvSpPr>
        <p:spPr>
          <a:xfrm>
            <a:off x="335168" y="2452610"/>
            <a:ext cx="62317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800" dirty="0">
                <a:latin typeface="Calibri" panose="020F0502020204030204" pitchFamily="34" charset="0"/>
              </a:rPr>
              <a:t>Seleccionar o snap perpendicular, seleccionar o comando line, seleccionar o ponto exterior (com o snap node activo), exterior ao arco, colocar o cursor do rato na vizinhança do arco e aceitar.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416B64-7E0B-4797-AA45-D7FB7FC15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410" y="2098564"/>
            <a:ext cx="4552789" cy="1835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6A245C-A8A0-4B05-8B0B-57F55239E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81" y="5174420"/>
            <a:ext cx="3550641" cy="1503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89837-5413-4C97-8340-B9EDEE259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341" y="5171052"/>
            <a:ext cx="3797619" cy="1503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402ECA-5A7B-4203-B0CF-43E747D82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905" y="5171052"/>
            <a:ext cx="3755704" cy="150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7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2622AC-6BB6-49F3-8AFA-DD29BC05DBA4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095BD6-0C51-4BF5-9845-0F51323B4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68F221-B60C-4420-BDFC-92FCB6757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376564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596876-5244-40C2-BDBC-8D61BAD94178}"/>
              </a:ext>
            </a:extLst>
          </p:cNvPr>
          <p:cNvSpPr txBox="1"/>
          <p:nvPr/>
        </p:nvSpPr>
        <p:spPr>
          <a:xfrm>
            <a:off x="293696" y="956775"/>
            <a:ext cx="11606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Calibri" panose="020F0502020204030204" pitchFamily="34" charset="0"/>
              </a:rPr>
              <a:t>Exemplo: desenhar uma linha perpendicular a um arco que contém 3 pontos e que contém um ponto desse arco (o ponto intermédio do arco, por exemplo):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395B1-FC08-4508-8CBE-B2E2A1C06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769" y="2306554"/>
            <a:ext cx="4535631" cy="1774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A85515-864C-4A22-B2F9-84D530FE8FA5}"/>
              </a:ext>
            </a:extLst>
          </p:cNvPr>
          <p:cNvSpPr txBox="1"/>
          <p:nvPr/>
        </p:nvSpPr>
        <p:spPr>
          <a:xfrm>
            <a:off x="330474" y="1850648"/>
            <a:ext cx="63980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800" dirty="0">
                <a:latin typeface="Calibri" panose="020F0502020204030204" pitchFamily="34" charset="0"/>
              </a:rPr>
              <a:t>Efectuar um offset do arco a uma distância conveniente, seleccionar o snap perpendicular, seleccionar o comando line, seleccionar o ponto intermédio do arco ao arco, colocar o cursor do rato na vizinhança da cópia do arco, aceitar e apagar o arco auxiliar.</a:t>
            </a:r>
          </a:p>
          <a:p>
            <a:pPr algn="just"/>
            <a:r>
              <a:rPr lang="pt-PT" sz="2800" dirty="0">
                <a:latin typeface="Calibri" panose="020F0502020204030204" pitchFamily="34" charset="0"/>
              </a:rPr>
              <a:t>.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A30448-A2D6-41B5-BFAD-397148847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18" y="5042895"/>
            <a:ext cx="3691625" cy="1679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9BF160-B982-4C23-8693-FBE8B7716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234" y="5056754"/>
            <a:ext cx="3723532" cy="1679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A9FBA6-B81F-4DB8-BC72-5598FFCEF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057" y="5052597"/>
            <a:ext cx="3752973" cy="166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8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41856-720B-4F78-A15E-0689FE9AB048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CC762-7AF0-447B-B59D-D868B996D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1D5F47-49E9-4733-977A-A2EC2BDA1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084687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43F3CC-F240-4697-B515-749ADDDC83CF}"/>
              </a:ext>
            </a:extLst>
          </p:cNvPr>
          <p:cNvSpPr txBox="1"/>
          <p:nvPr/>
        </p:nvSpPr>
        <p:spPr>
          <a:xfrm>
            <a:off x="293696" y="956775"/>
            <a:ext cx="11606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Calibri" panose="020F0502020204030204" pitchFamily="34" charset="0"/>
              </a:rPr>
              <a:t>Exemplo: desenhar uma linha perpendicular a um arco e que contém um ponto exterior a esse arco: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99C36-954E-49FC-99F7-4D7AB55A45BC}"/>
              </a:ext>
            </a:extLst>
          </p:cNvPr>
          <p:cNvSpPr txBox="1"/>
          <p:nvPr/>
        </p:nvSpPr>
        <p:spPr>
          <a:xfrm>
            <a:off x="418387" y="4516230"/>
            <a:ext cx="11606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800" dirty="0">
                <a:latin typeface="Calibri" panose="020F0502020204030204" pitchFamily="34" charset="0"/>
              </a:rPr>
              <a:t>Seleccionar o snap perpendicular, seleccionar comando line, na linha de comando escrever per(pendicular), seleccionar o arco, selecionar o ponto.</a:t>
            </a:r>
          </a:p>
          <a:p>
            <a:pPr algn="just"/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D42117-EF92-4D05-917C-22E9F81AA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87" y="2184635"/>
            <a:ext cx="4552789" cy="183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95287-1A76-40E7-AC73-B383DEAA8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361" y="2122556"/>
            <a:ext cx="4227804" cy="18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027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504086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3696" y="1514901"/>
            <a:ext cx="11648095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b="1" dirty="0"/>
              <a:t>Introdução de </a:t>
            </a:r>
            <a:r>
              <a:rPr lang="pt-PT" sz="2000" b="1" dirty="0">
                <a:solidFill>
                  <a:srgbClr val="FF0000"/>
                </a:solidFill>
              </a:rPr>
              <a:t>pontos</a:t>
            </a:r>
            <a:r>
              <a:rPr lang="pt-PT" sz="2000" b="1" dirty="0"/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/>
              <a:t>Linha de comandos: PTYPE (propriedades dos pontos)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/>
              <a:t>Linha de comandos: POINT (colocação dos pontos)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b="1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777" y="1364774"/>
            <a:ext cx="1593445" cy="208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033" y="3827116"/>
            <a:ext cx="3480179" cy="289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255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697699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99132" y="1016812"/>
            <a:ext cx="11159959" cy="19181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2400" b="1" dirty="0"/>
              <a:t>Para INICIAR O AUTOCAD:</a:t>
            </a:r>
          </a:p>
          <a:p>
            <a:pPr>
              <a:lnSpc>
                <a:spcPct val="150000"/>
              </a:lnSpc>
            </a:pPr>
            <a:r>
              <a:rPr lang="pt-PT" sz="2400" b="1" dirty="0"/>
              <a:t>1)   DUPLO CLIQUE COM O BOTÃO DO LADO ESQUERDO DO RATO NO </a:t>
            </a:r>
            <a:r>
              <a:rPr lang="pt-PT" sz="2400" b="1" dirty="0">
                <a:solidFill>
                  <a:srgbClr val="FF0000"/>
                </a:solidFill>
              </a:rPr>
              <a:t>ÍCONE</a:t>
            </a:r>
            <a:r>
              <a:rPr lang="pt-PT" sz="2400" b="1" dirty="0"/>
              <a:t> DE ATALHO DO </a:t>
            </a:r>
            <a:r>
              <a:rPr lang="pt-PT" sz="2400" b="1" dirty="0">
                <a:solidFill>
                  <a:srgbClr val="FF0000"/>
                </a:solidFill>
              </a:rPr>
              <a:t>AUTOCAD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C412AF-DA26-4DA6-8B97-684CFCF3B9D3}"/>
              </a:ext>
            </a:extLst>
          </p:cNvPr>
          <p:cNvSpPr txBox="1">
            <a:spLocks/>
          </p:cNvSpPr>
          <p:nvPr/>
        </p:nvSpPr>
        <p:spPr>
          <a:xfrm>
            <a:off x="399131" y="2934930"/>
            <a:ext cx="11159959" cy="13568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2400" b="1" dirty="0"/>
              <a:t>2)   INICIAR (</a:t>
            </a:r>
            <a:r>
              <a:rPr lang="pt-PT" sz="2400" b="1" dirty="0">
                <a:solidFill>
                  <a:srgbClr val="FF0000"/>
                </a:solidFill>
              </a:rPr>
              <a:t>START</a:t>
            </a:r>
            <a:r>
              <a:rPr lang="pt-PT" sz="2400" b="1" dirty="0"/>
              <a:t>) -&gt; TODOS OS PROGRAMAS (ALL PROGRAMS) -&gt;         							 -&gt;AUTOCAD -&gt; </a:t>
            </a:r>
            <a:r>
              <a:rPr lang="pt-PT" sz="2400" b="1" dirty="0">
                <a:solidFill>
                  <a:srgbClr val="FF0000"/>
                </a:solidFill>
              </a:rPr>
              <a:t>AUTOCAD – ENGLISh</a:t>
            </a:r>
            <a:r>
              <a:rPr lang="pt-PT" sz="2400" b="1" dirty="0"/>
              <a:t> </a:t>
            </a:r>
            <a:endParaRPr lang="pt-PT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B96AD5-FCB2-4AA7-BCA0-428609F7B500}"/>
              </a:ext>
            </a:extLst>
          </p:cNvPr>
          <p:cNvSpPr txBox="1">
            <a:spLocks/>
          </p:cNvSpPr>
          <p:nvPr/>
        </p:nvSpPr>
        <p:spPr>
          <a:xfrm>
            <a:off x="384383" y="3687094"/>
            <a:ext cx="11159959" cy="29718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2800" b="1" dirty="0">
                <a:latin typeface="Calibri" panose="020F0502020204030204" pitchFamily="34" charset="0"/>
              </a:rPr>
              <a:t>    		</a:t>
            </a:r>
          </a:p>
          <a:p>
            <a:pPr>
              <a:lnSpc>
                <a:spcPct val="150000"/>
              </a:lnSpc>
            </a:pPr>
            <a:r>
              <a:rPr lang="pt-PT" sz="2800" b="1" dirty="0"/>
              <a:t>( SE O AUTOCAD </a:t>
            </a:r>
            <a:r>
              <a:rPr lang="pt-PT" sz="2800" b="1" u="sng" dirty="0"/>
              <a:t>NÃO ABRIR IMEDIATAMENTE</a:t>
            </a:r>
            <a:r>
              <a:rPr lang="pt-PT" sz="2800" b="1" dirty="0"/>
              <a:t>, NÃO REPITA O PROCEDIMENTO LOGO DE SEGUIDA PARA NÃO ABRIR MAIS DO QUE UMA </a:t>
            </a:r>
            <a:r>
              <a:rPr lang="pt-PT" sz="2800" b="1" u="sng" dirty="0"/>
              <a:t>SESSÃO</a:t>
            </a:r>
            <a:r>
              <a:rPr lang="pt-PT" sz="2800" b="1" dirty="0"/>
              <a:t> DO PROGRAMA) 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20771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627" y="1351128"/>
            <a:ext cx="7086162" cy="43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343474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96627" y="5981544"/>
            <a:ext cx="1129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Cálculo da distância entre 2 pontos: linha de comandos: </a:t>
            </a:r>
            <a:r>
              <a:rPr lang="pt-PT" b="1" dirty="0">
                <a:solidFill>
                  <a:srgbClr val="FF0000"/>
                </a:solidFill>
              </a:rPr>
              <a:t>MEA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754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37" y="1119575"/>
            <a:ext cx="8231874" cy="462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187155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31847" y="6039253"/>
            <a:ext cx="378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Dynamic Input (DYNMODE) on</a:t>
            </a:r>
          </a:p>
        </p:txBody>
      </p:sp>
    </p:spTree>
    <p:extLst>
      <p:ext uri="{BB962C8B-B14F-4D97-AF65-F5344CB8AC3E}">
        <p14:creationId xmlns:p14="http://schemas.microsoft.com/office/powerpoint/2010/main" val="22300890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25389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00" y="1215110"/>
            <a:ext cx="7936957" cy="446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1741" y="5753356"/>
            <a:ext cx="11290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Cálculo do comprimento de uma linha: </a:t>
            </a:r>
            <a:r>
              <a:rPr lang="pt-PT" b="1" dirty="0">
                <a:solidFill>
                  <a:srgbClr val="FF0000"/>
                </a:solidFill>
              </a:rPr>
              <a:t>MEA</a:t>
            </a:r>
          </a:p>
          <a:p>
            <a:pPr algn="ctr"/>
            <a:endParaRPr lang="pt-PT" b="1" dirty="0">
              <a:solidFill>
                <a:srgbClr val="FF0000"/>
              </a:solidFill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</a:rPr>
              <a:t>(caso seja necessário, aumentar  o número de linhas da linha de comandos)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581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34" y="1351127"/>
            <a:ext cx="8034871" cy="451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281207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05271" y="6120735"/>
            <a:ext cx="1129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Cálculo do raio de uma circunferência: </a:t>
            </a:r>
            <a:r>
              <a:rPr lang="pt-PT" b="1" dirty="0">
                <a:solidFill>
                  <a:srgbClr val="FF0000"/>
                </a:solidFill>
              </a:rPr>
              <a:t>MEA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194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5364" y="5976625"/>
            <a:ext cx="1129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Cálculo do ângulo entre 2 linhas</a:t>
            </a:r>
            <a:r>
              <a:rPr lang="pt-PT" b="1"/>
              <a:t>: </a:t>
            </a:r>
            <a:r>
              <a:rPr lang="pt-PT" b="1">
                <a:solidFill>
                  <a:srgbClr val="FF0000"/>
                </a:solidFill>
              </a:rPr>
              <a:t>MEA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679" y="1471611"/>
            <a:ext cx="7547483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500436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3481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500436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3696" y="1061351"/>
            <a:ext cx="11392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b="1" dirty="0"/>
              <a:t>Para identificar as coordenadas de um ponto no sistema de coordenadas activo: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/>
              <a:t>Ribbon-&gt; Home-&gt; Utilities-&gt;ID Point</a:t>
            </a:r>
            <a:endParaRPr lang="en-GB" sz="2000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6" y="2231180"/>
            <a:ext cx="10871295" cy="239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202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43B641-9906-4EFE-9279-341A1DD3D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61" y="1816624"/>
            <a:ext cx="6734230" cy="3555832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1B81FDC6-773B-45F1-9020-96566E60017A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1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5123569-F15D-481A-BD30-0161DCB0A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29433A84-1CD4-4855-83FD-2ADA114156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870190"/>
              </p:ext>
            </p:extLst>
          </p:nvPr>
        </p:nvGraphicFramePr>
        <p:xfrm>
          <a:off x="293695" y="161365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cxnSp>
        <p:nvCxnSpPr>
          <p:cNvPr id="8" name="Conexão reta unidirecional 7">
            <a:extLst>
              <a:ext uri="{FF2B5EF4-FFF2-40B4-BE49-F238E27FC236}">
                <a16:creationId xmlns:a16="http://schemas.microsoft.com/office/drawing/2014/main" id="{AC0DDF9F-2896-4078-808A-7E603A5051E3}"/>
              </a:ext>
            </a:extLst>
          </p:cNvPr>
          <p:cNvCxnSpPr>
            <a:cxnSpLocks/>
          </p:cNvCxnSpPr>
          <p:nvPr/>
        </p:nvCxnSpPr>
        <p:spPr>
          <a:xfrm flipV="1">
            <a:off x="513384" y="5364548"/>
            <a:ext cx="391849" cy="1218844"/>
          </a:xfrm>
          <a:prstGeom prst="straightConnector1">
            <a:avLst/>
          </a:prstGeom>
          <a:ln w="1460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ACE73B56-92B2-4AC3-BA88-910676841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813" y="1314748"/>
            <a:ext cx="2447557" cy="5276552"/>
          </a:xfrm>
          <a:prstGeom prst="rect">
            <a:avLst/>
          </a:prstGeom>
        </p:spPr>
      </p:pic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ACDABA6-2D2A-461D-9AEB-9352AD85E28A}"/>
              </a:ext>
            </a:extLst>
          </p:cNvPr>
          <p:cNvCxnSpPr>
            <a:cxnSpLocks/>
          </p:cNvCxnSpPr>
          <p:nvPr/>
        </p:nvCxnSpPr>
        <p:spPr>
          <a:xfrm flipH="1" flipV="1">
            <a:off x="10154653" y="5245768"/>
            <a:ext cx="1231786" cy="728202"/>
          </a:xfrm>
          <a:prstGeom prst="straightConnector1">
            <a:avLst/>
          </a:prstGeom>
          <a:ln w="1460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12932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33921</TotalTime>
  <Words>4487</Words>
  <Application>Microsoft Office PowerPoint</Application>
  <PresentationFormat>Ecrã Panorâmico</PresentationFormat>
  <Paragraphs>447</Paragraphs>
  <Slides>85</Slides>
  <Notes>0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85</vt:i4>
      </vt:variant>
    </vt:vector>
  </HeadingPairs>
  <TitlesOfParts>
    <vt:vector size="91" baseType="lpstr">
      <vt:lpstr>Arial</vt:lpstr>
      <vt:lpstr>Calibri</vt:lpstr>
      <vt:lpstr>Century Gothic</vt:lpstr>
      <vt:lpstr>Wingdings 3</vt:lpstr>
      <vt:lpstr>Slice</vt:lpstr>
      <vt:lpstr>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Vantagens do CAD sobre o estirador:  • Rapidez; • Precisão; • Possibilidade de infinitas cópias e revisões; • Possibilidade de editar o desenho; • Ferramentas de automatização (cotas, textos, etc.);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1  AUTOCAD  É um CAD (Computer Aided Design), ou seja, desenho auxiliado por computador, cujo objetivo é auxiliar o projectista ou desenhador na elaboração de plantas ou esquemas técnicos, fornecendo ferramentas de construção de elementos gráficos vectoriais (pontos, linhas, arcos, polígonos, etc) num ambiente  digital.</dc:title>
  <dc:creator>João Manuel Calvão Rodrigues</dc:creator>
  <cp:lastModifiedBy>João Manuel Calvão Rodrigues</cp:lastModifiedBy>
  <cp:revision>305</cp:revision>
  <cp:lastPrinted>2018-09-24T10:10:14Z</cp:lastPrinted>
  <dcterms:created xsi:type="dcterms:W3CDTF">2016-07-19T09:10:19Z</dcterms:created>
  <dcterms:modified xsi:type="dcterms:W3CDTF">2022-09-27T11:23:43Z</dcterms:modified>
</cp:coreProperties>
</file>